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72" r:id="rId14"/>
    <p:sldId id="268" r:id="rId15"/>
    <p:sldId id="270" r:id="rId16"/>
    <p:sldId id="269" r:id="rId17"/>
    <p:sldId id="271"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0" d="100"/>
          <a:sy n="70" d="100"/>
        </p:scale>
        <p:origin x="1386" y="7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15"/>
          <p:cNvGrpSpPr/>
          <p:nvPr/>
        </p:nvGrpSpPr>
        <p:grpSpPr>
          <a:xfrm>
            <a:off x="0" y="0"/>
            <a:ext cx="9144000" cy="6858000"/>
            <a:chOff x="0" y="0"/>
            <a:chExt cx="9144000" cy="6858000"/>
          </a:xfrm>
        </p:grpSpPr>
        <p:sp>
          <p:nvSpPr>
            <p:cNvPr id="8" name="Rectangle 7"/>
            <p:cNvSpPr/>
            <p:nvPr/>
          </p:nvSpPr>
          <p:spPr>
            <a:xfrm>
              <a:off x="0" y="0"/>
              <a:ext cx="7162800" cy="6858000"/>
            </a:xfrm>
            <a:prstGeom prst="rect">
              <a:avLst/>
            </a:prstGeom>
            <a:gradFill flip="none" rotWithShape="1">
              <a:gsLst>
                <a:gs pos="0">
                  <a:srgbClr val="010101">
                    <a:alpha val="51765"/>
                  </a:srgbClr>
                </a:gs>
                <a:gs pos="60000">
                  <a:srgbClr val="FEFEFE">
                    <a:alpha val="0"/>
                  </a:srgbClr>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1143000" y="0"/>
              <a:ext cx="8001000" cy="6858000"/>
            </a:xfrm>
            <a:prstGeom prst="rect">
              <a:avLst/>
            </a:prstGeom>
            <a:gradFill flip="none" rotWithShape="1">
              <a:gsLst>
                <a:gs pos="0">
                  <a:srgbClr val="010101">
                    <a:alpha val="56000"/>
                  </a:srgbClr>
                </a:gs>
                <a:gs pos="61000">
                  <a:srgbClr val="FEFEFE">
                    <a:alpha val="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 name="Freeform 9"/>
          <p:cNvSpPr/>
          <p:nvPr/>
        </p:nvSpPr>
        <p:spPr>
          <a:xfrm rot="10800000">
            <a:off x="891821" y="5617774"/>
            <a:ext cx="7382935" cy="537210"/>
          </a:xfrm>
          <a:custGeom>
            <a:avLst/>
            <a:gdLst>
              <a:gd name="connsiteX0" fmla="*/ 0 w 7955280"/>
              <a:gd name="connsiteY0" fmla="*/ 495300 h 495300"/>
              <a:gd name="connsiteX1" fmla="*/ 169546 w 7955280"/>
              <a:gd name="connsiteY1" fmla="*/ 0 h 495300"/>
              <a:gd name="connsiteX2" fmla="*/ 7785734 w 7955280"/>
              <a:gd name="connsiteY2" fmla="*/ 0 h 495300"/>
              <a:gd name="connsiteX3" fmla="*/ 7955280 w 7955280"/>
              <a:gd name="connsiteY3" fmla="*/ 495300 h 495300"/>
              <a:gd name="connsiteX4" fmla="*/ 0 w 7955280"/>
              <a:gd name="connsiteY4" fmla="*/ 495300 h 495300"/>
              <a:gd name="connsiteX0" fmla="*/ 0 w 7955280"/>
              <a:gd name="connsiteY0" fmla="*/ 495300 h 495300"/>
              <a:gd name="connsiteX1" fmla="*/ 169546 w 7955280"/>
              <a:gd name="connsiteY1" fmla="*/ 0 h 495300"/>
              <a:gd name="connsiteX2" fmla="*/ 3966210 w 7955280"/>
              <a:gd name="connsiteY2" fmla="*/ 95250 h 495300"/>
              <a:gd name="connsiteX3" fmla="*/ 7785734 w 7955280"/>
              <a:gd name="connsiteY3" fmla="*/ 0 h 495300"/>
              <a:gd name="connsiteX4" fmla="*/ 7955280 w 7955280"/>
              <a:gd name="connsiteY4" fmla="*/ 495300 h 495300"/>
              <a:gd name="connsiteX5" fmla="*/ 0 w 7955280"/>
              <a:gd name="connsiteY5" fmla="*/ 495300 h 495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55280" h="495300">
                <a:moveTo>
                  <a:pt x="0" y="495300"/>
                </a:moveTo>
                <a:lnTo>
                  <a:pt x="169546" y="0"/>
                </a:lnTo>
                <a:lnTo>
                  <a:pt x="3966210" y="95250"/>
                </a:lnTo>
                <a:lnTo>
                  <a:pt x="7785734" y="0"/>
                </a:lnTo>
                <a:lnTo>
                  <a:pt x="7955280" y="495300"/>
                </a:lnTo>
                <a:lnTo>
                  <a:pt x="0" y="495300"/>
                </a:lnTo>
                <a:close/>
              </a:path>
            </a:pathLst>
          </a:custGeom>
          <a:gradFill flip="none" rotWithShape="1">
            <a:gsLst>
              <a:gs pos="30000">
                <a:srgbClr val="010101">
                  <a:alpha val="34000"/>
                </a:srgbClr>
              </a:gs>
              <a:gs pos="100000">
                <a:srgbClr val="010101">
                  <a:alpha val="26000"/>
                </a:srgbClr>
              </a:gs>
            </a:gsLst>
            <a:path path="circl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989952" y="1016990"/>
            <a:ext cx="7179733" cy="4831643"/>
          </a:xfrm>
          <a:prstGeom prst="rect">
            <a:avLst/>
          </a:prstGeom>
          <a:solidFill>
            <a:schemeClr val="bg1">
              <a:lumMod val="75000"/>
              <a:lumOff val="25000"/>
            </a:schemeClr>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990600" y="1009650"/>
            <a:ext cx="7179733" cy="4831643"/>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2" descr="C:\Users\Administrator\Desktop\Pushpin Dev\Assets\pushpinLeft.png"/>
          <p:cNvPicPr>
            <a:picLocks noChangeAspect="1" noChangeArrowheads="1"/>
          </p:cNvPicPr>
          <p:nvPr/>
        </p:nvPicPr>
        <p:blipFill>
          <a:blip r:embed="rId3" cstate="print"/>
          <a:srcRect/>
          <a:stretch>
            <a:fillRect/>
          </a:stretch>
        </p:blipFill>
        <p:spPr bwMode="auto">
          <a:xfrm rot="1435684">
            <a:off x="769521" y="702069"/>
            <a:ext cx="567831" cy="567830"/>
          </a:xfrm>
          <a:prstGeom prst="rect">
            <a:avLst/>
          </a:prstGeom>
          <a:noFill/>
        </p:spPr>
      </p:pic>
      <p:pic>
        <p:nvPicPr>
          <p:cNvPr id="14" name="Picture 2" descr="C:\Users\Administrator\Desktop\Pushpin Dev\Assets\pushpinLeft.png"/>
          <p:cNvPicPr>
            <a:picLocks noChangeAspect="1" noChangeArrowheads="1"/>
          </p:cNvPicPr>
          <p:nvPr/>
        </p:nvPicPr>
        <p:blipFill>
          <a:blip r:embed="rId3" cstate="print"/>
          <a:srcRect/>
          <a:stretch>
            <a:fillRect/>
          </a:stretch>
        </p:blipFill>
        <p:spPr bwMode="auto">
          <a:xfrm rot="4096196">
            <a:off x="7855433" y="749720"/>
            <a:ext cx="566928" cy="566928"/>
          </a:xfrm>
          <a:prstGeom prst="rect">
            <a:avLst/>
          </a:prstGeom>
          <a:noFill/>
        </p:spPr>
      </p:pic>
      <p:sp>
        <p:nvSpPr>
          <p:cNvPr id="2" name="Title 1"/>
          <p:cNvSpPr>
            <a:spLocks noGrp="1"/>
          </p:cNvSpPr>
          <p:nvPr>
            <p:ph type="ctrTitle"/>
          </p:nvPr>
        </p:nvSpPr>
        <p:spPr>
          <a:xfrm>
            <a:off x="1727201" y="1794935"/>
            <a:ext cx="5723468" cy="1828090"/>
          </a:xfrm>
        </p:spPr>
        <p:txBody>
          <a:bodyPr anchor="b">
            <a:normAutofit/>
          </a:bodyPr>
          <a:lstStyle>
            <a:lvl1pPr>
              <a:defRPr sz="4800"/>
            </a:lvl1pPr>
          </a:lstStyle>
          <a:p>
            <a:r>
              <a:rPr lang="en-US" smtClean="0"/>
              <a:t>Click to edit Master title style</a:t>
            </a:r>
            <a:endParaRPr lang="en-US"/>
          </a:p>
        </p:txBody>
      </p:sp>
      <p:sp>
        <p:nvSpPr>
          <p:cNvPr id="3" name="Subtitle 2"/>
          <p:cNvSpPr>
            <a:spLocks noGrp="1"/>
          </p:cNvSpPr>
          <p:nvPr>
            <p:ph type="subTitle" idx="1"/>
          </p:nvPr>
        </p:nvSpPr>
        <p:spPr>
          <a:xfrm>
            <a:off x="1727200" y="3736622"/>
            <a:ext cx="5712179" cy="1524000"/>
          </a:xfrm>
        </p:spPr>
        <p:txBody>
          <a:bodyPr/>
          <a:lstStyle>
            <a:lvl1pPr marL="0" indent="0" algn="ctr">
              <a:buNone/>
              <a:defRPr>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a:xfrm>
            <a:off x="6770676" y="5357592"/>
            <a:ext cx="1213821" cy="365125"/>
          </a:xfrm>
        </p:spPr>
        <p:txBody>
          <a:bodyPr/>
          <a:lstStyle/>
          <a:p>
            <a:fld id="{A10B74F0-E296-474D-808C-05B2552C2E87}" type="datetimeFigureOut">
              <a:rPr lang="en-US" smtClean="0"/>
              <a:t>7/2/2015</a:t>
            </a:fld>
            <a:endParaRPr lang="en-US"/>
          </a:p>
        </p:txBody>
      </p:sp>
      <p:sp>
        <p:nvSpPr>
          <p:cNvPr id="5" name="Footer Placeholder 4"/>
          <p:cNvSpPr>
            <a:spLocks noGrp="1"/>
          </p:cNvSpPr>
          <p:nvPr>
            <p:ph type="ftr" sz="quarter" idx="11"/>
          </p:nvPr>
        </p:nvSpPr>
        <p:spPr>
          <a:xfrm>
            <a:off x="1174044" y="5357592"/>
            <a:ext cx="5034845" cy="365125"/>
          </a:xfrm>
        </p:spPr>
        <p:txBody>
          <a:bodyPr/>
          <a:lstStyle/>
          <a:p>
            <a:endParaRPr lang="en-US"/>
          </a:p>
        </p:txBody>
      </p:sp>
      <p:sp>
        <p:nvSpPr>
          <p:cNvPr id="6" name="Slide Number Placeholder 5"/>
          <p:cNvSpPr>
            <a:spLocks noGrp="1"/>
          </p:cNvSpPr>
          <p:nvPr>
            <p:ph type="sldNum" sz="quarter" idx="12"/>
          </p:nvPr>
        </p:nvSpPr>
        <p:spPr>
          <a:xfrm>
            <a:off x="6213930" y="5357592"/>
            <a:ext cx="554023" cy="365125"/>
          </a:xfrm>
        </p:spPr>
        <p:txBody>
          <a:bodyPr/>
          <a:lstStyle>
            <a:lvl1pPr algn="ctr">
              <a:defRPr/>
            </a:lvl1pPr>
          </a:lstStyle>
          <a:p>
            <a:fld id="{1E7CEB7B-6D9B-4104-8E9B-32E116FCCAAC}"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nchor="ct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10B74F0-E296-474D-808C-05B2552C2E87}" type="datetimeFigureOut">
              <a:rPr lang="en-US" smtClean="0"/>
              <a:t>7/2/2015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E7CEB7B-6D9B-4104-8E9B-32E116FCCAAC}"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1" y="925690"/>
            <a:ext cx="1430867" cy="4763911"/>
          </a:xfrm>
        </p:spPr>
        <p:txBody>
          <a:bodyPr vert="eaVert"/>
          <a:lstStyle>
            <a:lvl1pPr algn="l">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298221" y="1106312"/>
            <a:ext cx="5178779" cy="440266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10B74F0-E296-474D-808C-05B2552C2E87}" type="datetimeFigureOut">
              <a:rPr lang="en-US" smtClean="0"/>
              <a:t>7/2/2015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E7CEB7B-6D9B-4104-8E9B-32E116FCCAAC}"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10B74F0-E296-474D-808C-05B2552C2E87}" type="datetimeFigureOut">
              <a:rPr lang="en-US" smtClean="0"/>
              <a:t>7/2/2015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E7CEB7B-6D9B-4104-8E9B-32E116FCCAAC}"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444979" y="2239430"/>
            <a:ext cx="6254044" cy="1362075"/>
          </a:xfrm>
        </p:spPr>
        <p:txBody>
          <a:bodyPr anchor="b"/>
          <a:lstStyle>
            <a:lvl1pPr algn="ctr">
              <a:defRPr sz="4000" b="0" cap="none" baseline="0"/>
            </a:lvl1pPr>
          </a:lstStyle>
          <a:p>
            <a:r>
              <a:rPr lang="en-US" smtClean="0"/>
              <a:t>Click to edit Master title style</a:t>
            </a:r>
            <a:endParaRPr lang="en-US" dirty="0"/>
          </a:p>
        </p:txBody>
      </p:sp>
      <p:sp>
        <p:nvSpPr>
          <p:cNvPr id="3" name="Text Placeholder 2"/>
          <p:cNvSpPr>
            <a:spLocks noGrp="1"/>
          </p:cNvSpPr>
          <p:nvPr>
            <p:ph type="body" idx="1"/>
          </p:nvPr>
        </p:nvSpPr>
        <p:spPr>
          <a:xfrm>
            <a:off x="1456267" y="3725334"/>
            <a:ext cx="6231467" cy="1309511"/>
          </a:xfrm>
        </p:spPr>
        <p:txBody>
          <a:bodyPr anchor="t"/>
          <a:lstStyle>
            <a:lvl1pPr marL="0" indent="0" algn="ct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10B74F0-E296-474D-808C-05B2552C2E87}" type="datetimeFigureOut">
              <a:rPr lang="en-US" smtClean="0"/>
              <a:t>7/2/2015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E7CEB7B-6D9B-4104-8E9B-32E116FCCAAC}"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Date Placeholder 4"/>
          <p:cNvSpPr>
            <a:spLocks noGrp="1"/>
          </p:cNvSpPr>
          <p:nvPr>
            <p:ph type="dt" sz="half" idx="10"/>
          </p:nvPr>
        </p:nvSpPr>
        <p:spPr/>
        <p:txBody>
          <a:bodyPr/>
          <a:lstStyle/>
          <a:p>
            <a:fld id="{A10B74F0-E296-474D-808C-05B2552C2E87}" type="datetimeFigureOut">
              <a:rPr lang="en-US" smtClean="0"/>
              <a:t>7/2/2015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E7CEB7B-6D9B-4104-8E9B-32E116FCCAAC}" type="slidenum">
              <a:rPr lang="en-US" smtClean="0"/>
              <a:t>‹#›</a:t>
            </a:fld>
            <a:endParaRPr lang="en-US"/>
          </a:p>
        </p:txBody>
      </p:sp>
      <p:sp>
        <p:nvSpPr>
          <p:cNvPr id="9" name="Content Placeholder 8"/>
          <p:cNvSpPr>
            <a:spLocks noGrp="1"/>
          </p:cNvSpPr>
          <p:nvPr>
            <p:ph sz="quarter" idx="13"/>
          </p:nvPr>
        </p:nvSpPr>
        <p:spPr>
          <a:xfrm>
            <a:off x="1298448" y="2121407"/>
            <a:ext cx="3200400" cy="360273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1" name="Content Placeholder 10"/>
          <p:cNvSpPr>
            <a:spLocks noGrp="1"/>
          </p:cNvSpPr>
          <p:nvPr>
            <p:ph sz="quarter" idx="14"/>
          </p:nvPr>
        </p:nvSpPr>
        <p:spPr>
          <a:xfrm>
            <a:off x="4663440" y="2119313"/>
            <a:ext cx="3200400" cy="360521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557869" y="2122312"/>
            <a:ext cx="2939521" cy="820208"/>
          </a:xfrm>
        </p:spPr>
        <p:txBody>
          <a:bodyPr anchor="b">
            <a:norm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5" name="Text Placeholder 4"/>
          <p:cNvSpPr>
            <a:spLocks noGrp="1"/>
          </p:cNvSpPr>
          <p:nvPr>
            <p:ph type="body" sz="quarter" idx="3"/>
          </p:nvPr>
        </p:nvSpPr>
        <p:spPr>
          <a:xfrm>
            <a:off x="4910669" y="2122311"/>
            <a:ext cx="2944368" cy="822960"/>
          </a:xfrm>
        </p:spPr>
        <p:txBody>
          <a:bodyPr anchor="b">
            <a:norm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7" name="Date Placeholder 6"/>
          <p:cNvSpPr>
            <a:spLocks noGrp="1"/>
          </p:cNvSpPr>
          <p:nvPr>
            <p:ph type="dt" sz="half" idx="10"/>
          </p:nvPr>
        </p:nvSpPr>
        <p:spPr/>
        <p:txBody>
          <a:bodyPr/>
          <a:lstStyle/>
          <a:p>
            <a:fld id="{A10B74F0-E296-474D-808C-05B2552C2E87}" type="datetimeFigureOut">
              <a:rPr lang="en-US" smtClean="0"/>
              <a:t>7/2/2015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E7CEB7B-6D9B-4104-8E9B-32E116FCCAAC}" type="slidenum">
              <a:rPr lang="en-US" smtClean="0"/>
              <a:t>‹#›</a:t>
            </a:fld>
            <a:endParaRPr lang="en-US"/>
          </a:p>
        </p:txBody>
      </p:sp>
      <p:sp>
        <p:nvSpPr>
          <p:cNvPr id="11" name="Content Placeholder 10"/>
          <p:cNvSpPr>
            <a:spLocks noGrp="1"/>
          </p:cNvSpPr>
          <p:nvPr>
            <p:ph sz="quarter" idx="13"/>
          </p:nvPr>
        </p:nvSpPr>
        <p:spPr>
          <a:xfrm>
            <a:off x="1298448" y="2944368"/>
            <a:ext cx="3227832" cy="277977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3" name="Content Placeholder 12"/>
          <p:cNvSpPr>
            <a:spLocks noGrp="1"/>
          </p:cNvSpPr>
          <p:nvPr>
            <p:ph sz="quarter" idx="14"/>
          </p:nvPr>
        </p:nvSpPr>
        <p:spPr>
          <a:xfrm>
            <a:off x="4645151" y="2944813"/>
            <a:ext cx="3227832" cy="277977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A10B74F0-E296-474D-808C-05B2552C2E87}" type="datetimeFigureOut">
              <a:rPr lang="en-US" smtClean="0"/>
              <a:t>7/2/2015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E7CEB7B-6D9B-4104-8E9B-32E116FCCAAC}"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10B74F0-E296-474D-808C-05B2552C2E87}" type="datetimeFigureOut">
              <a:rPr lang="en-US" smtClean="0"/>
              <a:t>7/2/2015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E7CEB7B-6D9B-4104-8E9B-32E116FCCAAC}"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grpSp>
        <p:nvGrpSpPr>
          <p:cNvPr id="8" name="Group 15"/>
          <p:cNvGrpSpPr/>
          <p:nvPr/>
        </p:nvGrpSpPr>
        <p:grpSpPr>
          <a:xfrm>
            <a:off x="0" y="0"/>
            <a:ext cx="9144000" cy="6858000"/>
            <a:chOff x="0" y="0"/>
            <a:chExt cx="9144000" cy="6858000"/>
          </a:xfrm>
        </p:grpSpPr>
        <p:sp>
          <p:nvSpPr>
            <p:cNvPr id="9" name="Rectangle 8"/>
            <p:cNvSpPr/>
            <p:nvPr/>
          </p:nvSpPr>
          <p:spPr>
            <a:xfrm>
              <a:off x="0" y="0"/>
              <a:ext cx="7162800" cy="6858000"/>
            </a:xfrm>
            <a:prstGeom prst="rect">
              <a:avLst/>
            </a:prstGeom>
            <a:gradFill flip="none" rotWithShape="1">
              <a:gsLst>
                <a:gs pos="0">
                  <a:srgbClr val="010101">
                    <a:alpha val="51765"/>
                  </a:srgbClr>
                </a:gs>
                <a:gs pos="60000">
                  <a:srgbClr val="FEFEFE">
                    <a:alpha val="0"/>
                  </a:srgbClr>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1143000" y="0"/>
              <a:ext cx="8001000" cy="6858000"/>
            </a:xfrm>
            <a:prstGeom prst="rect">
              <a:avLst/>
            </a:prstGeom>
            <a:gradFill flip="none" rotWithShape="1">
              <a:gsLst>
                <a:gs pos="0">
                  <a:srgbClr val="010101">
                    <a:alpha val="56000"/>
                  </a:srgbClr>
                </a:gs>
                <a:gs pos="61000">
                  <a:srgbClr val="FEFEFE">
                    <a:alpha val="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1" name="Freeform 10"/>
          <p:cNvSpPr/>
          <p:nvPr/>
        </p:nvSpPr>
        <p:spPr>
          <a:xfrm rot="10800000">
            <a:off x="632177" y="6058038"/>
            <a:ext cx="7721601" cy="537210"/>
          </a:xfrm>
          <a:custGeom>
            <a:avLst/>
            <a:gdLst>
              <a:gd name="connsiteX0" fmla="*/ 0 w 7955280"/>
              <a:gd name="connsiteY0" fmla="*/ 495300 h 495300"/>
              <a:gd name="connsiteX1" fmla="*/ 169546 w 7955280"/>
              <a:gd name="connsiteY1" fmla="*/ 0 h 495300"/>
              <a:gd name="connsiteX2" fmla="*/ 7785734 w 7955280"/>
              <a:gd name="connsiteY2" fmla="*/ 0 h 495300"/>
              <a:gd name="connsiteX3" fmla="*/ 7955280 w 7955280"/>
              <a:gd name="connsiteY3" fmla="*/ 495300 h 495300"/>
              <a:gd name="connsiteX4" fmla="*/ 0 w 7955280"/>
              <a:gd name="connsiteY4" fmla="*/ 495300 h 495300"/>
              <a:gd name="connsiteX0" fmla="*/ 0 w 7955280"/>
              <a:gd name="connsiteY0" fmla="*/ 495300 h 495300"/>
              <a:gd name="connsiteX1" fmla="*/ 169546 w 7955280"/>
              <a:gd name="connsiteY1" fmla="*/ 0 h 495300"/>
              <a:gd name="connsiteX2" fmla="*/ 3966210 w 7955280"/>
              <a:gd name="connsiteY2" fmla="*/ 95250 h 495300"/>
              <a:gd name="connsiteX3" fmla="*/ 7785734 w 7955280"/>
              <a:gd name="connsiteY3" fmla="*/ 0 h 495300"/>
              <a:gd name="connsiteX4" fmla="*/ 7955280 w 7955280"/>
              <a:gd name="connsiteY4" fmla="*/ 495300 h 495300"/>
              <a:gd name="connsiteX5" fmla="*/ 0 w 7955280"/>
              <a:gd name="connsiteY5" fmla="*/ 495300 h 495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55280" h="495300">
                <a:moveTo>
                  <a:pt x="0" y="495300"/>
                </a:moveTo>
                <a:lnTo>
                  <a:pt x="169546" y="0"/>
                </a:lnTo>
                <a:lnTo>
                  <a:pt x="3966210" y="95250"/>
                </a:lnTo>
                <a:lnTo>
                  <a:pt x="7785734" y="0"/>
                </a:lnTo>
                <a:lnTo>
                  <a:pt x="7955280" y="495300"/>
                </a:lnTo>
                <a:lnTo>
                  <a:pt x="0" y="495300"/>
                </a:lnTo>
                <a:close/>
              </a:path>
            </a:pathLst>
          </a:custGeom>
          <a:gradFill flip="none" rotWithShape="1">
            <a:gsLst>
              <a:gs pos="30000">
                <a:srgbClr val="010101">
                  <a:alpha val="34000"/>
                </a:srgbClr>
              </a:gs>
              <a:gs pos="100000">
                <a:srgbClr val="010101">
                  <a:alpha val="26000"/>
                </a:srgbClr>
              </a:gs>
            </a:gsLst>
            <a:path path="circl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p:cNvSpPr/>
          <p:nvPr/>
        </p:nvSpPr>
        <p:spPr>
          <a:xfrm rot="60000">
            <a:off x="4468872" y="605163"/>
            <a:ext cx="3788941" cy="5722296"/>
          </a:xfrm>
          <a:prstGeom prst="rect">
            <a:avLst/>
          </a:prstGeom>
          <a:solidFill>
            <a:schemeClr val="bg1"/>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p:cNvSpPr/>
          <p:nvPr/>
        </p:nvSpPr>
        <p:spPr>
          <a:xfrm rot="60000">
            <a:off x="4471416" y="603504"/>
            <a:ext cx="3788941" cy="5722296"/>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rot="21540000">
            <a:off x="749204" y="576868"/>
            <a:ext cx="3788941" cy="5722296"/>
          </a:xfrm>
          <a:prstGeom prst="rect">
            <a:avLst/>
          </a:prstGeom>
          <a:solidFill>
            <a:schemeClr val="bg1"/>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rot="21540000">
            <a:off x="749808" y="576072"/>
            <a:ext cx="3788941" cy="5722296"/>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8" name="Picture 2" descr="C:\Users\Administrator\Desktop\Pushpin Dev\Assets\pushpinLeft.png"/>
          <p:cNvPicPr>
            <a:picLocks noChangeAspect="1" noChangeArrowheads="1"/>
          </p:cNvPicPr>
          <p:nvPr/>
        </p:nvPicPr>
        <p:blipFill>
          <a:blip r:embed="rId3" cstate="print"/>
          <a:srcRect/>
          <a:stretch>
            <a:fillRect/>
          </a:stretch>
        </p:blipFill>
        <p:spPr bwMode="auto">
          <a:xfrm rot="1435684">
            <a:off x="2371106" y="293953"/>
            <a:ext cx="567831" cy="567830"/>
          </a:xfrm>
          <a:prstGeom prst="rect">
            <a:avLst/>
          </a:prstGeom>
          <a:noFill/>
        </p:spPr>
      </p:pic>
      <p:pic>
        <p:nvPicPr>
          <p:cNvPr id="19" name="Picture 2" descr="C:\Users\Administrator\Desktop\Pushpin Dev\Assets\pushpinLeft.png"/>
          <p:cNvPicPr>
            <a:picLocks noChangeAspect="1" noChangeArrowheads="1"/>
          </p:cNvPicPr>
          <p:nvPr/>
        </p:nvPicPr>
        <p:blipFill>
          <a:blip r:embed="rId3" cstate="print"/>
          <a:srcRect/>
          <a:stretch>
            <a:fillRect/>
          </a:stretch>
        </p:blipFill>
        <p:spPr bwMode="auto">
          <a:xfrm rot="4096196">
            <a:off x="6279647" y="333163"/>
            <a:ext cx="566928" cy="566928"/>
          </a:xfrm>
          <a:prstGeom prst="rect">
            <a:avLst/>
          </a:prstGeom>
          <a:noFill/>
        </p:spPr>
      </p:pic>
      <p:sp>
        <p:nvSpPr>
          <p:cNvPr id="2" name="Title 1"/>
          <p:cNvSpPr>
            <a:spLocks noGrp="1"/>
          </p:cNvSpPr>
          <p:nvPr>
            <p:ph type="title"/>
          </p:nvPr>
        </p:nvSpPr>
        <p:spPr>
          <a:xfrm rot="-60000">
            <a:off x="1108976" y="2020042"/>
            <a:ext cx="3064827" cy="1503037"/>
          </a:xfrm>
        </p:spPr>
        <p:txBody>
          <a:bodyPr anchor="b">
            <a:normAutofit/>
          </a:bodyPr>
          <a:lstStyle>
            <a:lvl1pPr algn="ctr">
              <a:defRPr sz="2400" b="0"/>
            </a:lvl1pPr>
          </a:lstStyle>
          <a:p>
            <a:r>
              <a:rPr lang="en-US" smtClean="0"/>
              <a:t>Click to edit Master title style</a:t>
            </a:r>
            <a:endParaRPr lang="en-US"/>
          </a:p>
        </p:txBody>
      </p:sp>
      <p:sp>
        <p:nvSpPr>
          <p:cNvPr id="3" name="Content Placeholder 2"/>
          <p:cNvSpPr>
            <a:spLocks noGrp="1"/>
          </p:cNvSpPr>
          <p:nvPr>
            <p:ph idx="1"/>
          </p:nvPr>
        </p:nvSpPr>
        <p:spPr>
          <a:xfrm rot="60000">
            <a:off x="4854291" y="1150993"/>
            <a:ext cx="3020792" cy="4625489"/>
          </a:xfrm>
        </p:spPr>
        <p:txBody>
          <a:bodyPr anchor="ctr"/>
          <a:lstStyle>
            <a:lvl1pPr>
              <a:defRPr sz="2200"/>
            </a:lvl1pPr>
            <a:lvl2pPr>
              <a:defRPr sz="2000"/>
            </a:lvl2pPr>
            <a:lvl3pPr>
              <a:defRPr sz="1800"/>
            </a:lvl3pPr>
            <a:lvl4pPr>
              <a:defRPr sz="1600"/>
            </a:lvl4pPr>
            <a:lvl5pPr>
              <a:defRPr sz="14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rot="-60000">
            <a:off x="1148125" y="3623748"/>
            <a:ext cx="3048891" cy="21004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rot="60000">
            <a:off x="6341698" y="5885672"/>
            <a:ext cx="1213821" cy="365125"/>
          </a:xfrm>
        </p:spPr>
        <p:txBody>
          <a:bodyPr/>
          <a:lstStyle/>
          <a:p>
            <a:fld id="{A10B74F0-E296-474D-808C-05B2552C2E87}" type="datetimeFigureOut">
              <a:rPr lang="en-US" smtClean="0"/>
              <a:t>7/2/2015</a:t>
            </a:fld>
            <a:endParaRPr lang="en-US"/>
          </a:p>
        </p:txBody>
      </p:sp>
      <p:sp>
        <p:nvSpPr>
          <p:cNvPr id="6" name="Footer Placeholder 5"/>
          <p:cNvSpPr>
            <a:spLocks noGrp="1"/>
          </p:cNvSpPr>
          <p:nvPr>
            <p:ph type="ftr" sz="quarter" idx="11"/>
          </p:nvPr>
        </p:nvSpPr>
        <p:spPr>
          <a:xfrm rot="-60000">
            <a:off x="914554" y="5829261"/>
            <a:ext cx="3522607" cy="365125"/>
          </a:xfrm>
        </p:spPr>
        <p:txBody>
          <a:bodyPr/>
          <a:lstStyle/>
          <a:p>
            <a:endParaRPr lang="en-US"/>
          </a:p>
        </p:txBody>
      </p:sp>
      <p:sp>
        <p:nvSpPr>
          <p:cNvPr id="7" name="Slide Number Placeholder 6"/>
          <p:cNvSpPr>
            <a:spLocks noGrp="1"/>
          </p:cNvSpPr>
          <p:nvPr>
            <p:ph type="sldNum" sz="quarter" idx="12"/>
          </p:nvPr>
        </p:nvSpPr>
        <p:spPr>
          <a:xfrm rot="60000">
            <a:off x="7557313" y="5896961"/>
            <a:ext cx="554023" cy="365125"/>
          </a:xfrm>
        </p:spPr>
        <p:txBody>
          <a:bodyPr/>
          <a:lstStyle/>
          <a:p>
            <a:fld id="{1E7CEB7B-6D9B-4104-8E9B-32E116FCCAAC}"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grpSp>
        <p:nvGrpSpPr>
          <p:cNvPr id="8" name="Group 15"/>
          <p:cNvGrpSpPr/>
          <p:nvPr/>
        </p:nvGrpSpPr>
        <p:grpSpPr>
          <a:xfrm>
            <a:off x="0" y="0"/>
            <a:ext cx="9144000" cy="6858000"/>
            <a:chOff x="0" y="0"/>
            <a:chExt cx="9144000" cy="6858000"/>
          </a:xfrm>
        </p:grpSpPr>
        <p:sp>
          <p:nvSpPr>
            <p:cNvPr id="9" name="Rectangle 8"/>
            <p:cNvSpPr/>
            <p:nvPr/>
          </p:nvSpPr>
          <p:spPr>
            <a:xfrm>
              <a:off x="0" y="0"/>
              <a:ext cx="7162800" cy="6858000"/>
            </a:xfrm>
            <a:prstGeom prst="rect">
              <a:avLst/>
            </a:prstGeom>
            <a:gradFill flip="none" rotWithShape="1">
              <a:gsLst>
                <a:gs pos="0">
                  <a:srgbClr val="010101">
                    <a:alpha val="51765"/>
                  </a:srgbClr>
                </a:gs>
                <a:gs pos="60000">
                  <a:srgbClr val="FEFEFE">
                    <a:alpha val="0"/>
                  </a:srgbClr>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1143000" y="0"/>
              <a:ext cx="8001000" cy="6858000"/>
            </a:xfrm>
            <a:prstGeom prst="rect">
              <a:avLst/>
            </a:prstGeom>
            <a:gradFill flip="none" rotWithShape="1">
              <a:gsLst>
                <a:gs pos="0">
                  <a:srgbClr val="010101">
                    <a:alpha val="56000"/>
                  </a:srgbClr>
                </a:gs>
                <a:gs pos="61000">
                  <a:srgbClr val="FEFEFE">
                    <a:alpha val="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1" name="Freeform 30"/>
          <p:cNvSpPr/>
          <p:nvPr/>
        </p:nvSpPr>
        <p:spPr>
          <a:xfrm rot="10800000">
            <a:off x="632177" y="6058038"/>
            <a:ext cx="7721601" cy="537210"/>
          </a:xfrm>
          <a:custGeom>
            <a:avLst/>
            <a:gdLst>
              <a:gd name="connsiteX0" fmla="*/ 0 w 7955280"/>
              <a:gd name="connsiteY0" fmla="*/ 495300 h 495300"/>
              <a:gd name="connsiteX1" fmla="*/ 169546 w 7955280"/>
              <a:gd name="connsiteY1" fmla="*/ 0 h 495300"/>
              <a:gd name="connsiteX2" fmla="*/ 7785734 w 7955280"/>
              <a:gd name="connsiteY2" fmla="*/ 0 h 495300"/>
              <a:gd name="connsiteX3" fmla="*/ 7955280 w 7955280"/>
              <a:gd name="connsiteY3" fmla="*/ 495300 h 495300"/>
              <a:gd name="connsiteX4" fmla="*/ 0 w 7955280"/>
              <a:gd name="connsiteY4" fmla="*/ 495300 h 495300"/>
              <a:gd name="connsiteX0" fmla="*/ 0 w 7955280"/>
              <a:gd name="connsiteY0" fmla="*/ 495300 h 495300"/>
              <a:gd name="connsiteX1" fmla="*/ 169546 w 7955280"/>
              <a:gd name="connsiteY1" fmla="*/ 0 h 495300"/>
              <a:gd name="connsiteX2" fmla="*/ 3966210 w 7955280"/>
              <a:gd name="connsiteY2" fmla="*/ 95250 h 495300"/>
              <a:gd name="connsiteX3" fmla="*/ 7785734 w 7955280"/>
              <a:gd name="connsiteY3" fmla="*/ 0 h 495300"/>
              <a:gd name="connsiteX4" fmla="*/ 7955280 w 7955280"/>
              <a:gd name="connsiteY4" fmla="*/ 495300 h 495300"/>
              <a:gd name="connsiteX5" fmla="*/ 0 w 7955280"/>
              <a:gd name="connsiteY5" fmla="*/ 495300 h 495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55280" h="495300">
                <a:moveTo>
                  <a:pt x="0" y="495300"/>
                </a:moveTo>
                <a:lnTo>
                  <a:pt x="169546" y="0"/>
                </a:lnTo>
                <a:lnTo>
                  <a:pt x="3966210" y="95250"/>
                </a:lnTo>
                <a:lnTo>
                  <a:pt x="7785734" y="0"/>
                </a:lnTo>
                <a:lnTo>
                  <a:pt x="7955280" y="495300"/>
                </a:lnTo>
                <a:lnTo>
                  <a:pt x="0" y="495300"/>
                </a:lnTo>
                <a:close/>
              </a:path>
            </a:pathLst>
          </a:custGeom>
          <a:gradFill flip="none" rotWithShape="1">
            <a:gsLst>
              <a:gs pos="30000">
                <a:srgbClr val="010101">
                  <a:alpha val="34000"/>
                </a:srgbClr>
              </a:gs>
              <a:gs pos="100000">
                <a:srgbClr val="010101">
                  <a:alpha val="26000"/>
                </a:srgbClr>
              </a:gs>
            </a:gsLst>
            <a:path path="circl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rot="21540000">
            <a:off x="749204" y="576868"/>
            <a:ext cx="3788941" cy="5722296"/>
          </a:xfrm>
          <a:prstGeom prst="rect">
            <a:avLst/>
          </a:prstGeom>
          <a:solidFill>
            <a:schemeClr val="bg1"/>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rot="21540000">
            <a:off x="745058" y="575769"/>
            <a:ext cx="3788941" cy="5722296"/>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p:cNvSpPr/>
          <p:nvPr/>
        </p:nvSpPr>
        <p:spPr>
          <a:xfrm rot="60000">
            <a:off x="4468872" y="605163"/>
            <a:ext cx="3788941" cy="5722296"/>
          </a:xfrm>
          <a:prstGeom prst="rect">
            <a:avLst/>
          </a:prstGeom>
          <a:solidFill>
            <a:schemeClr val="bg1"/>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Rectangle 29"/>
          <p:cNvSpPr/>
          <p:nvPr/>
        </p:nvSpPr>
        <p:spPr>
          <a:xfrm rot="60000">
            <a:off x="4464768" y="603920"/>
            <a:ext cx="3788941" cy="5722296"/>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4" name="Picture 2" descr="C:\Users\Administrator\Desktop\Pushpin Dev\Assets\pushpinLeft.png"/>
          <p:cNvPicPr>
            <a:picLocks noChangeAspect="1" noChangeArrowheads="1"/>
          </p:cNvPicPr>
          <p:nvPr/>
        </p:nvPicPr>
        <p:blipFill>
          <a:blip r:embed="rId3" cstate="print"/>
          <a:srcRect/>
          <a:stretch>
            <a:fillRect/>
          </a:stretch>
        </p:blipFill>
        <p:spPr bwMode="auto">
          <a:xfrm rot="1435684">
            <a:off x="2371106" y="293953"/>
            <a:ext cx="567831" cy="567830"/>
          </a:xfrm>
          <a:prstGeom prst="rect">
            <a:avLst/>
          </a:prstGeom>
          <a:noFill/>
        </p:spPr>
      </p:pic>
      <p:pic>
        <p:nvPicPr>
          <p:cNvPr id="15" name="Picture 2" descr="C:\Users\Administrator\Desktop\Pushpin Dev\Assets\pushpinLeft.png"/>
          <p:cNvPicPr>
            <a:picLocks noChangeAspect="1" noChangeArrowheads="1"/>
          </p:cNvPicPr>
          <p:nvPr/>
        </p:nvPicPr>
        <p:blipFill>
          <a:blip r:embed="rId3" cstate="print"/>
          <a:srcRect/>
          <a:stretch>
            <a:fillRect/>
          </a:stretch>
        </p:blipFill>
        <p:spPr bwMode="auto">
          <a:xfrm rot="4096196">
            <a:off x="6279647" y="333163"/>
            <a:ext cx="566928" cy="566928"/>
          </a:xfrm>
          <a:prstGeom prst="rect">
            <a:avLst/>
          </a:prstGeom>
          <a:noFill/>
        </p:spPr>
      </p:pic>
      <p:sp>
        <p:nvSpPr>
          <p:cNvPr id="2" name="Title 1"/>
          <p:cNvSpPr>
            <a:spLocks noGrp="1"/>
          </p:cNvSpPr>
          <p:nvPr>
            <p:ph type="title"/>
          </p:nvPr>
        </p:nvSpPr>
        <p:spPr>
          <a:xfrm rot="-60000">
            <a:off x="1106424" y="2020824"/>
            <a:ext cx="3063240" cy="1499616"/>
          </a:xfrm>
        </p:spPr>
        <p:txBody>
          <a:bodyPr anchor="b">
            <a:normAutofit/>
          </a:bodyPr>
          <a:lstStyle>
            <a:lvl1pPr algn="ctr">
              <a:defRPr sz="2400" b="0"/>
            </a:lvl1pPr>
          </a:lstStyle>
          <a:p>
            <a:r>
              <a:rPr lang="en-US" smtClean="0"/>
              <a:t>Click to edit Master title style</a:t>
            </a:r>
            <a:endParaRPr lang="en-US" dirty="0"/>
          </a:p>
        </p:txBody>
      </p:sp>
      <p:sp>
        <p:nvSpPr>
          <p:cNvPr id="3" name="Picture Placeholder 2"/>
          <p:cNvSpPr>
            <a:spLocks noGrp="1"/>
          </p:cNvSpPr>
          <p:nvPr>
            <p:ph type="pic" idx="1"/>
          </p:nvPr>
        </p:nvSpPr>
        <p:spPr>
          <a:xfrm rot="60000">
            <a:off x="4898615" y="1207272"/>
            <a:ext cx="2913863" cy="4539412"/>
          </a:xfrm>
          <a:ln w="101600" cap="rnd">
            <a:solidFill>
              <a:srgbClr val="FFFFFF"/>
            </a:solidFill>
          </a:ln>
          <a:effectLst>
            <a:outerShdw blurRad="88900" dir="2700000" algn="tl" rotWithShape="0">
              <a:prstClr val="black">
                <a:alpha val="40000"/>
              </a:prstClr>
            </a:outerShdw>
          </a:effectLst>
        </p:spPr>
        <p:txBody>
          <a:bodyPr>
            <a:normAutofit/>
          </a:bodyPr>
          <a:lstStyle>
            <a:lvl1pPr marL="0" indent="0">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rot="-60000">
            <a:off x="1152144" y="3621024"/>
            <a:ext cx="3044952" cy="210312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rot="60000">
            <a:off x="6345936" y="5888737"/>
            <a:ext cx="1213821" cy="365125"/>
          </a:xfrm>
        </p:spPr>
        <p:txBody>
          <a:bodyPr/>
          <a:lstStyle/>
          <a:p>
            <a:fld id="{A10B74F0-E296-474D-808C-05B2552C2E87}" type="datetimeFigureOut">
              <a:rPr lang="en-US" smtClean="0"/>
              <a:t>7/2/2015</a:t>
            </a:fld>
            <a:endParaRPr lang="en-US"/>
          </a:p>
        </p:txBody>
      </p:sp>
      <p:sp>
        <p:nvSpPr>
          <p:cNvPr id="6" name="Footer Placeholder 5"/>
          <p:cNvSpPr>
            <a:spLocks noGrp="1"/>
          </p:cNvSpPr>
          <p:nvPr>
            <p:ph type="ftr" sz="quarter" idx="11"/>
          </p:nvPr>
        </p:nvSpPr>
        <p:spPr>
          <a:xfrm rot="-60000">
            <a:off x="914569" y="5831037"/>
            <a:ext cx="3319043" cy="365125"/>
          </a:xfrm>
        </p:spPr>
        <p:txBody>
          <a:bodyPr/>
          <a:lstStyle/>
          <a:p>
            <a:endParaRPr lang="en-US"/>
          </a:p>
        </p:txBody>
      </p:sp>
      <p:sp>
        <p:nvSpPr>
          <p:cNvPr id="7" name="Slide Number Placeholder 6"/>
          <p:cNvSpPr>
            <a:spLocks noGrp="1"/>
          </p:cNvSpPr>
          <p:nvPr>
            <p:ph type="sldNum" sz="quarter" idx="12"/>
          </p:nvPr>
        </p:nvSpPr>
        <p:spPr>
          <a:xfrm rot="60000">
            <a:off x="7562089" y="5900026"/>
            <a:ext cx="554023" cy="365125"/>
          </a:xfrm>
        </p:spPr>
        <p:txBody>
          <a:bodyPr/>
          <a:lstStyle/>
          <a:p>
            <a:fld id="{1E7CEB7B-6D9B-4104-8E9B-32E116FCCAAC}"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3.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4.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7" name="Group 15"/>
          <p:cNvGrpSpPr/>
          <p:nvPr/>
        </p:nvGrpSpPr>
        <p:grpSpPr>
          <a:xfrm>
            <a:off x="0" y="0"/>
            <a:ext cx="9144000" cy="6858000"/>
            <a:chOff x="0" y="0"/>
            <a:chExt cx="9144000" cy="6858000"/>
          </a:xfrm>
        </p:grpSpPr>
        <p:sp>
          <p:nvSpPr>
            <p:cNvPr id="8" name="Rectangle 7"/>
            <p:cNvSpPr/>
            <p:nvPr/>
          </p:nvSpPr>
          <p:spPr>
            <a:xfrm>
              <a:off x="0" y="0"/>
              <a:ext cx="7162800" cy="6858000"/>
            </a:xfrm>
            <a:prstGeom prst="rect">
              <a:avLst/>
            </a:prstGeom>
            <a:gradFill flip="none" rotWithShape="1">
              <a:gsLst>
                <a:gs pos="0">
                  <a:srgbClr val="010101">
                    <a:alpha val="51765"/>
                  </a:srgbClr>
                </a:gs>
                <a:gs pos="60000">
                  <a:srgbClr val="FEFEFE">
                    <a:alpha val="0"/>
                  </a:srgbClr>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1143000" y="0"/>
              <a:ext cx="8001000" cy="6858000"/>
            </a:xfrm>
            <a:prstGeom prst="rect">
              <a:avLst/>
            </a:prstGeom>
            <a:gradFill flip="none" rotWithShape="1">
              <a:gsLst>
                <a:gs pos="0">
                  <a:srgbClr val="010101">
                    <a:alpha val="56000"/>
                  </a:srgbClr>
                </a:gs>
                <a:gs pos="61000">
                  <a:srgbClr val="FEFEFE">
                    <a:alpha val="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 name="Freeform 9"/>
          <p:cNvSpPr/>
          <p:nvPr/>
        </p:nvSpPr>
        <p:spPr>
          <a:xfrm rot="10800000">
            <a:off x="628650" y="6069330"/>
            <a:ext cx="7920991" cy="537210"/>
          </a:xfrm>
          <a:custGeom>
            <a:avLst/>
            <a:gdLst>
              <a:gd name="connsiteX0" fmla="*/ 0 w 7955280"/>
              <a:gd name="connsiteY0" fmla="*/ 495300 h 495300"/>
              <a:gd name="connsiteX1" fmla="*/ 169546 w 7955280"/>
              <a:gd name="connsiteY1" fmla="*/ 0 h 495300"/>
              <a:gd name="connsiteX2" fmla="*/ 7785734 w 7955280"/>
              <a:gd name="connsiteY2" fmla="*/ 0 h 495300"/>
              <a:gd name="connsiteX3" fmla="*/ 7955280 w 7955280"/>
              <a:gd name="connsiteY3" fmla="*/ 495300 h 495300"/>
              <a:gd name="connsiteX4" fmla="*/ 0 w 7955280"/>
              <a:gd name="connsiteY4" fmla="*/ 495300 h 495300"/>
              <a:gd name="connsiteX0" fmla="*/ 0 w 7955280"/>
              <a:gd name="connsiteY0" fmla="*/ 495300 h 495300"/>
              <a:gd name="connsiteX1" fmla="*/ 169546 w 7955280"/>
              <a:gd name="connsiteY1" fmla="*/ 0 h 495300"/>
              <a:gd name="connsiteX2" fmla="*/ 3966210 w 7955280"/>
              <a:gd name="connsiteY2" fmla="*/ 95250 h 495300"/>
              <a:gd name="connsiteX3" fmla="*/ 7785734 w 7955280"/>
              <a:gd name="connsiteY3" fmla="*/ 0 h 495300"/>
              <a:gd name="connsiteX4" fmla="*/ 7955280 w 7955280"/>
              <a:gd name="connsiteY4" fmla="*/ 495300 h 495300"/>
              <a:gd name="connsiteX5" fmla="*/ 0 w 7955280"/>
              <a:gd name="connsiteY5" fmla="*/ 495300 h 495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55280" h="495300">
                <a:moveTo>
                  <a:pt x="0" y="495300"/>
                </a:moveTo>
                <a:lnTo>
                  <a:pt x="169546" y="0"/>
                </a:lnTo>
                <a:lnTo>
                  <a:pt x="3966210" y="95250"/>
                </a:lnTo>
                <a:lnTo>
                  <a:pt x="7785734" y="0"/>
                </a:lnTo>
                <a:lnTo>
                  <a:pt x="7955280" y="495300"/>
                </a:lnTo>
                <a:lnTo>
                  <a:pt x="0" y="495300"/>
                </a:lnTo>
                <a:close/>
              </a:path>
            </a:pathLst>
          </a:custGeom>
          <a:gradFill flip="none" rotWithShape="1">
            <a:gsLst>
              <a:gs pos="30000">
                <a:srgbClr val="010101">
                  <a:alpha val="34000"/>
                </a:srgbClr>
              </a:gs>
              <a:gs pos="100000">
                <a:srgbClr val="010101">
                  <a:alpha val="26000"/>
                </a:srgbClr>
              </a:gs>
            </a:gsLst>
            <a:path path="circl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731520" y="575310"/>
            <a:ext cx="7696200" cy="5715000"/>
          </a:xfrm>
          <a:prstGeom prst="rect">
            <a:avLst/>
          </a:prstGeom>
          <a:solidFill>
            <a:schemeClr val="bg1">
              <a:lumMod val="75000"/>
              <a:lumOff val="25000"/>
            </a:schemeClr>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731520" y="576072"/>
            <a:ext cx="7696200" cy="5715000"/>
          </a:xfrm>
          <a:prstGeom prst="rect">
            <a:avLst/>
          </a:prstGeom>
          <a:blipFill dpi="0" rotWithShape="1">
            <a:blip r:embed="rId13"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2" descr="C:\Users\Administrator\Desktop\Pushpin Dev\Assets\pushpinLeft.png"/>
          <p:cNvPicPr>
            <a:picLocks noChangeAspect="1" noChangeArrowheads="1"/>
          </p:cNvPicPr>
          <p:nvPr/>
        </p:nvPicPr>
        <p:blipFill>
          <a:blip r:embed="rId14" cstate="print"/>
          <a:srcRect/>
          <a:stretch>
            <a:fillRect/>
          </a:stretch>
        </p:blipFill>
        <p:spPr bwMode="auto">
          <a:xfrm rot="1435684">
            <a:off x="543741" y="273091"/>
            <a:ext cx="567831" cy="567830"/>
          </a:xfrm>
          <a:prstGeom prst="rect">
            <a:avLst/>
          </a:prstGeom>
          <a:noFill/>
        </p:spPr>
      </p:pic>
      <p:pic>
        <p:nvPicPr>
          <p:cNvPr id="14" name="Picture 2" descr="C:\Users\Administrator\Desktop\Pushpin Dev\Assets\pushpinLeft.png"/>
          <p:cNvPicPr>
            <a:picLocks noChangeAspect="1" noChangeArrowheads="1"/>
          </p:cNvPicPr>
          <p:nvPr/>
        </p:nvPicPr>
        <p:blipFill>
          <a:blip r:embed="rId14" cstate="print"/>
          <a:srcRect/>
          <a:stretch>
            <a:fillRect/>
          </a:stretch>
        </p:blipFill>
        <p:spPr bwMode="auto">
          <a:xfrm rot="4096196">
            <a:off x="8115079" y="298163"/>
            <a:ext cx="566928" cy="566928"/>
          </a:xfrm>
          <a:prstGeom prst="rect">
            <a:avLst/>
          </a:prstGeom>
          <a:noFill/>
        </p:spPr>
      </p:pic>
      <p:sp>
        <p:nvSpPr>
          <p:cNvPr id="2" name="Title Placeholder 1"/>
          <p:cNvSpPr>
            <a:spLocks noGrp="1"/>
          </p:cNvSpPr>
          <p:nvPr>
            <p:ph type="title"/>
          </p:nvPr>
        </p:nvSpPr>
        <p:spPr>
          <a:xfrm>
            <a:off x="1095023" y="817582"/>
            <a:ext cx="6965245" cy="1202485"/>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463040" y="2119257"/>
            <a:ext cx="6196405" cy="3603812"/>
          </a:xfrm>
          <a:prstGeom prst="rect">
            <a:avLst/>
          </a:prstGeom>
        </p:spPr>
        <p:txBody>
          <a:bodyPr vert="horz" lIns="91440" tIns="45720" rIns="91440" bIns="45720" rtlCol="0" anchor="t">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454588" y="5809152"/>
            <a:ext cx="1213821" cy="365125"/>
          </a:xfrm>
          <a:prstGeom prst="rect">
            <a:avLst/>
          </a:prstGeom>
        </p:spPr>
        <p:txBody>
          <a:bodyPr vert="horz" lIns="91440" tIns="45720" rIns="91440" bIns="45720" rtlCol="0" anchor="ctr"/>
          <a:lstStyle>
            <a:lvl1pPr algn="r">
              <a:defRPr sz="1200">
                <a:solidFill>
                  <a:schemeClr val="tx2"/>
                </a:solidFill>
                <a:latin typeface="Rage Italic" pitchFamily="66" charset="0"/>
              </a:defRPr>
            </a:lvl1pPr>
          </a:lstStyle>
          <a:p>
            <a:fld id="{A10B74F0-E296-474D-808C-05B2552C2E87}" type="datetimeFigureOut">
              <a:rPr lang="en-US" smtClean="0"/>
              <a:t>7/2/2015</a:t>
            </a:fld>
            <a:endParaRPr lang="en-US"/>
          </a:p>
        </p:txBody>
      </p:sp>
      <p:sp>
        <p:nvSpPr>
          <p:cNvPr id="5" name="Footer Placeholder 4"/>
          <p:cNvSpPr>
            <a:spLocks noGrp="1"/>
          </p:cNvSpPr>
          <p:nvPr>
            <p:ph type="ftr" sz="quarter" idx="3"/>
          </p:nvPr>
        </p:nvSpPr>
        <p:spPr>
          <a:xfrm>
            <a:off x="914401" y="5809152"/>
            <a:ext cx="5540188" cy="365125"/>
          </a:xfrm>
          <a:prstGeom prst="rect">
            <a:avLst/>
          </a:prstGeom>
        </p:spPr>
        <p:txBody>
          <a:bodyPr vert="horz" lIns="91440" tIns="45720" rIns="91440" bIns="45720" rtlCol="0" anchor="ctr"/>
          <a:lstStyle>
            <a:lvl1pPr algn="l">
              <a:defRPr sz="1400">
                <a:solidFill>
                  <a:schemeClr val="tx2"/>
                </a:solidFill>
                <a:latin typeface="Rage Italic" pitchFamily="66" charset="0"/>
              </a:defRPr>
            </a:lvl1pPr>
          </a:lstStyle>
          <a:p>
            <a:endParaRPr lang="en-US"/>
          </a:p>
        </p:txBody>
      </p:sp>
      <p:sp>
        <p:nvSpPr>
          <p:cNvPr id="6" name="Slide Number Placeholder 5"/>
          <p:cNvSpPr>
            <a:spLocks noGrp="1"/>
          </p:cNvSpPr>
          <p:nvPr>
            <p:ph type="sldNum" sz="quarter" idx="4"/>
          </p:nvPr>
        </p:nvSpPr>
        <p:spPr>
          <a:xfrm>
            <a:off x="7670202" y="5809152"/>
            <a:ext cx="554023" cy="365125"/>
          </a:xfrm>
          <a:prstGeom prst="rect">
            <a:avLst/>
          </a:prstGeom>
        </p:spPr>
        <p:txBody>
          <a:bodyPr vert="horz" lIns="91440" tIns="45720" rIns="91440" bIns="45720" rtlCol="0" anchor="ctr"/>
          <a:lstStyle>
            <a:lvl1pPr algn="r">
              <a:defRPr sz="1400">
                <a:solidFill>
                  <a:schemeClr val="tx2"/>
                </a:solidFill>
                <a:latin typeface="Rage Italic" pitchFamily="66" charset="0"/>
              </a:defRPr>
            </a:lvl1pPr>
          </a:lstStyle>
          <a:p>
            <a:fld id="{1E7CEB7B-6D9B-4104-8E9B-32E116FCCAAC}"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74320" algn="l" defTabSz="914400" rtl="0" eaLnBrk="1" latinLnBrk="0" hangingPunct="1">
        <a:spcBef>
          <a:spcPct val="20000"/>
        </a:spcBef>
        <a:buClr>
          <a:schemeClr val="accent2"/>
        </a:buClr>
        <a:buSzPct val="85000"/>
        <a:buFont typeface="Brush Script MT" pitchFamily="66" charset="0"/>
        <a:buChar char="O"/>
        <a:defRPr sz="2400" kern="1200">
          <a:solidFill>
            <a:schemeClr val="tx1"/>
          </a:solidFill>
          <a:latin typeface="+mn-lt"/>
          <a:ea typeface="+mn-ea"/>
          <a:cs typeface="+mn-cs"/>
        </a:defRPr>
      </a:lvl1pPr>
      <a:lvl2pPr marL="640080" indent="-274320" algn="l" defTabSz="914400" rtl="0" eaLnBrk="1" latinLnBrk="0" hangingPunct="1">
        <a:spcBef>
          <a:spcPct val="20000"/>
        </a:spcBef>
        <a:buClr>
          <a:schemeClr val="accent2"/>
        </a:buClr>
        <a:buSzPct val="85000"/>
        <a:buFont typeface="Brush Script MT" pitchFamily="66" charset="0"/>
        <a:buChar char="O"/>
        <a:defRPr sz="2200" kern="1200">
          <a:solidFill>
            <a:schemeClr val="tx1"/>
          </a:solidFill>
          <a:latin typeface="+mn-lt"/>
          <a:ea typeface="+mn-ea"/>
          <a:cs typeface="+mn-cs"/>
        </a:defRPr>
      </a:lvl2pPr>
      <a:lvl3pPr marL="914400" indent="-228600" algn="l" defTabSz="914400" rtl="0" eaLnBrk="1" latinLnBrk="0" hangingPunct="1">
        <a:spcBef>
          <a:spcPct val="20000"/>
        </a:spcBef>
        <a:buClr>
          <a:schemeClr val="accent2"/>
        </a:buClr>
        <a:buSzPct val="85000"/>
        <a:buFont typeface="Brush Script MT" pitchFamily="66" charset="0"/>
        <a:buChar char="O"/>
        <a:defRPr sz="2000" kern="1200">
          <a:solidFill>
            <a:schemeClr val="tx1"/>
          </a:solidFill>
          <a:latin typeface="+mn-lt"/>
          <a:ea typeface="+mn-ea"/>
          <a:cs typeface="+mn-cs"/>
        </a:defRPr>
      </a:lvl3pPr>
      <a:lvl4pPr marL="1280160" indent="-228600" algn="l" defTabSz="914400" rtl="0" eaLnBrk="1" latinLnBrk="0" hangingPunct="1">
        <a:spcBef>
          <a:spcPct val="20000"/>
        </a:spcBef>
        <a:buClr>
          <a:schemeClr val="accent2"/>
        </a:buClr>
        <a:buSzPct val="85000"/>
        <a:buFont typeface="Brush Script MT" pitchFamily="66" charset="0"/>
        <a:buChar char="O"/>
        <a:defRPr sz="1800" kern="1200">
          <a:solidFill>
            <a:schemeClr val="tx1"/>
          </a:solidFill>
          <a:latin typeface="+mn-lt"/>
          <a:ea typeface="+mn-ea"/>
          <a:cs typeface="+mn-cs"/>
        </a:defRPr>
      </a:lvl4pPr>
      <a:lvl5pPr marL="1645920" indent="-228600" algn="l" defTabSz="914400" rtl="0"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5pPr>
      <a:lvl6pPr marL="2011680" indent="-228600" algn="l" defTabSz="914400" rtl="0"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6pPr>
      <a:lvl7pPr marL="2377440" indent="-228600" algn="l" defTabSz="914400" rtl="0"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7pPr>
      <a:lvl8pPr marL="2743200" indent="-228600" algn="l" defTabSz="914400" rtl="0"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8pPr>
      <a:lvl9pPr marL="3108960" indent="-228600" algn="l" defTabSz="914400" rtl="0"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1.gif"/><Relationship Id="rId7" Type="http://schemas.openxmlformats.org/officeDocument/2006/relationships/image" Target="../media/image15.jpg"/><Relationship Id="rId2" Type="http://schemas.openxmlformats.org/officeDocument/2006/relationships/image" Target="../media/image10.jpeg"/><Relationship Id="rId1" Type="http://schemas.openxmlformats.org/officeDocument/2006/relationships/slideLayout" Target="../slideLayouts/slideLayout3.xml"/><Relationship Id="rId6" Type="http://schemas.openxmlformats.org/officeDocument/2006/relationships/image" Target="../media/image14.jpg"/><Relationship Id="rId5" Type="http://schemas.openxmlformats.org/officeDocument/2006/relationships/image" Target="../media/image13.jpeg"/><Relationship Id="rId4" Type="http://schemas.openxmlformats.org/officeDocument/2006/relationships/image" Target="../media/image12.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g"/><Relationship Id="rId1" Type="http://schemas.openxmlformats.org/officeDocument/2006/relationships/slideLayout" Target="../slideLayouts/slideLayout3.xml"/><Relationship Id="rId6" Type="http://schemas.openxmlformats.org/officeDocument/2006/relationships/image" Target="../media/image20.jpg"/><Relationship Id="rId5" Type="http://schemas.openxmlformats.org/officeDocument/2006/relationships/image" Target="../media/image19.jpeg"/><Relationship Id="rId4" Type="http://schemas.openxmlformats.org/officeDocument/2006/relationships/image" Target="../media/image18.jpg"/></Relationships>
</file>

<file path=ppt/slides/_rels/slide14.xml.rels><?xml version="1.0" encoding="UTF-8" standalone="yes"?>
<Relationships xmlns="http://schemas.openxmlformats.org/package/2006/relationships"><Relationship Id="rId3" Type="http://schemas.openxmlformats.org/officeDocument/2006/relationships/image" Target="../media/image22.jpg"/><Relationship Id="rId2" Type="http://schemas.openxmlformats.org/officeDocument/2006/relationships/image" Target="../media/image21.jpg"/><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2" Type="http://schemas.openxmlformats.org/officeDocument/2006/relationships/image" Target="../media/image23.jpg"/><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2" Type="http://schemas.openxmlformats.org/officeDocument/2006/relationships/image" Target="../media/image24.jp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2" Type="http://schemas.openxmlformats.org/officeDocument/2006/relationships/image" Target="../media/image25.jp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2" Type="http://schemas.openxmlformats.org/officeDocument/2006/relationships/image" Target="../media/image27.jp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3" Type="http://schemas.openxmlformats.org/officeDocument/2006/relationships/image" Target="../media/image29.jpg"/><Relationship Id="rId2" Type="http://schemas.openxmlformats.org/officeDocument/2006/relationships/image" Target="../media/image28.jpg"/><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2" Type="http://schemas.openxmlformats.org/officeDocument/2006/relationships/image" Target="../media/image6.gif"/><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b="1" dirty="0" smtClean="0"/>
              <a:t>The Swift Movement of Events</a:t>
            </a:r>
            <a:endParaRPr lang="en-US" b="1" dirty="0"/>
          </a:p>
        </p:txBody>
      </p:sp>
      <p:sp>
        <p:nvSpPr>
          <p:cNvPr id="3" name="Subtitle 2"/>
          <p:cNvSpPr>
            <a:spLocks noGrp="1"/>
          </p:cNvSpPr>
          <p:nvPr>
            <p:ph type="subTitle" idx="1"/>
          </p:nvPr>
        </p:nvSpPr>
        <p:spPr/>
        <p:txBody>
          <a:bodyPr/>
          <a:lstStyle/>
          <a:p>
            <a:r>
              <a:rPr lang="en-US" dirty="0" smtClean="0">
                <a:solidFill>
                  <a:schemeClr val="bg2">
                    <a:lumMod val="25000"/>
                  </a:schemeClr>
                </a:solidFill>
              </a:rPr>
              <a:t>The United States of America and the Mantle of World Leadership in the 21</a:t>
            </a:r>
            <a:r>
              <a:rPr lang="en-US" baseline="30000" dirty="0" smtClean="0">
                <a:solidFill>
                  <a:schemeClr val="bg2">
                    <a:lumMod val="25000"/>
                  </a:schemeClr>
                </a:solidFill>
              </a:rPr>
              <a:t>st</a:t>
            </a:r>
            <a:r>
              <a:rPr lang="en-US" dirty="0" smtClean="0">
                <a:solidFill>
                  <a:schemeClr val="bg2">
                    <a:lumMod val="25000"/>
                  </a:schemeClr>
                </a:solidFill>
              </a:rPr>
              <a:t> Century</a:t>
            </a:r>
            <a:endParaRPr lang="en-US" dirty="0">
              <a:solidFill>
                <a:schemeClr val="bg2">
                  <a:lumMod val="25000"/>
                </a:schemeClr>
              </a:solidFill>
            </a:endParaRPr>
          </a:p>
        </p:txBody>
      </p:sp>
    </p:spTree>
    <p:extLst>
      <p:ext uri="{BB962C8B-B14F-4D97-AF65-F5344CB8AC3E}">
        <p14:creationId xmlns:p14="http://schemas.microsoft.com/office/powerpoint/2010/main" val="44575573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b="1" dirty="0" smtClean="0"/>
              <a:t>The Role of the Congress</a:t>
            </a:r>
            <a:endParaRPr lang="en-US" b="1" dirty="0"/>
          </a:p>
        </p:txBody>
      </p:sp>
      <p:sp>
        <p:nvSpPr>
          <p:cNvPr id="6" name="Text Placeholder 5"/>
          <p:cNvSpPr>
            <a:spLocks noGrp="1"/>
          </p:cNvSpPr>
          <p:nvPr>
            <p:ph type="body" idx="1"/>
          </p:nvPr>
        </p:nvSpPr>
        <p:spPr>
          <a:xfrm>
            <a:off x="1456267" y="3505200"/>
            <a:ext cx="6231467" cy="609599"/>
          </a:xfrm>
        </p:spPr>
        <p:txBody>
          <a:bodyPr>
            <a:normAutofit/>
          </a:bodyPr>
          <a:lstStyle/>
          <a:p>
            <a:r>
              <a:rPr lang="en-US" sz="2400" b="1" i="1" u="sng" dirty="0" smtClean="0">
                <a:solidFill>
                  <a:schemeClr val="bg2">
                    <a:lumMod val="25000"/>
                  </a:schemeClr>
                </a:solidFill>
                <a:effectLst>
                  <a:outerShdw blurRad="38100" dist="38100" dir="2700000" algn="tl">
                    <a:srgbClr val="000000">
                      <a:alpha val="43137"/>
                    </a:srgbClr>
                  </a:outerShdw>
                </a:effectLst>
              </a:rPr>
              <a:t>Determining US Foreign Policy </a:t>
            </a:r>
            <a:endParaRPr lang="en-US" sz="2400" b="1" i="1" u="sng" dirty="0">
              <a:solidFill>
                <a:schemeClr val="bg2">
                  <a:lumMod val="25000"/>
                </a:schemeClr>
              </a:solidFill>
              <a:effectLst>
                <a:outerShdw blurRad="38100" dist="38100" dir="2700000" algn="tl">
                  <a:srgbClr val="000000">
                    <a:alpha val="43137"/>
                  </a:srgbClr>
                </a:outerShdw>
              </a:effectLst>
            </a:endParaRPr>
          </a:p>
        </p:txBody>
      </p:sp>
      <p:pic>
        <p:nvPicPr>
          <p:cNvPr id="7" name="Picture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66800" y="914400"/>
            <a:ext cx="2057400" cy="1852818"/>
          </a:xfrm>
          <a:prstGeom prst="rect">
            <a:avLst/>
          </a:prstGeom>
        </p:spPr>
      </p:pic>
      <p:pic>
        <p:nvPicPr>
          <p:cNvPr id="9" name="Picture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276600" y="879469"/>
            <a:ext cx="2667000" cy="1887749"/>
          </a:xfrm>
          <a:prstGeom prst="rect">
            <a:avLst/>
          </a:prstGeom>
        </p:spPr>
      </p:pic>
      <p:pic>
        <p:nvPicPr>
          <p:cNvPr id="10" name="Picture 9"/>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172201" y="879469"/>
            <a:ext cx="1600200" cy="2014238"/>
          </a:xfrm>
          <a:prstGeom prst="rect">
            <a:avLst/>
          </a:prstGeom>
        </p:spPr>
      </p:pic>
      <p:pic>
        <p:nvPicPr>
          <p:cNvPr id="11" name="Picture 10"/>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149926" y="4114800"/>
            <a:ext cx="2126673" cy="1945906"/>
          </a:xfrm>
          <a:prstGeom prst="rect">
            <a:avLst/>
          </a:prstGeom>
        </p:spPr>
      </p:pic>
      <p:pic>
        <p:nvPicPr>
          <p:cNvPr id="12" name="Picture 11"/>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456362" y="4164170"/>
            <a:ext cx="1392237" cy="1882461"/>
          </a:xfrm>
          <a:prstGeom prst="rect">
            <a:avLst/>
          </a:prstGeom>
        </p:spPr>
      </p:pic>
      <p:pic>
        <p:nvPicPr>
          <p:cNvPr id="13" name="Picture 12"/>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3916680" y="4114799"/>
            <a:ext cx="1569720" cy="1934263"/>
          </a:xfrm>
          <a:prstGeom prst="rect">
            <a:avLst/>
          </a:prstGeom>
        </p:spPr>
      </p:pic>
    </p:spTree>
    <p:extLst>
      <p:ext uri="{BB962C8B-B14F-4D97-AF65-F5344CB8AC3E}">
        <p14:creationId xmlns:p14="http://schemas.microsoft.com/office/powerpoint/2010/main" val="227736706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r>
              <a:rPr lang="en-US" b="1" dirty="0" smtClean="0"/>
              <a:t>Key Powers of the Congress Over US Foreign Policy</a:t>
            </a:r>
            <a:endParaRPr lang="en-US" b="1" dirty="0"/>
          </a:p>
        </p:txBody>
      </p:sp>
      <p:sp>
        <p:nvSpPr>
          <p:cNvPr id="5" name="Content Placeholder 4"/>
          <p:cNvSpPr>
            <a:spLocks noGrp="1"/>
          </p:cNvSpPr>
          <p:nvPr>
            <p:ph idx="1"/>
          </p:nvPr>
        </p:nvSpPr>
        <p:spPr/>
        <p:txBody>
          <a:bodyPr/>
          <a:lstStyle/>
          <a:p>
            <a:r>
              <a:rPr lang="en-US" dirty="0" smtClean="0"/>
              <a:t>Only Congress has </a:t>
            </a:r>
            <a:r>
              <a:rPr lang="en-US" b="1" i="1" u="sng" dirty="0" smtClean="0">
                <a:solidFill>
                  <a:schemeClr val="bg2">
                    <a:lumMod val="25000"/>
                  </a:schemeClr>
                </a:solidFill>
                <a:effectLst>
                  <a:outerShdw blurRad="38100" dist="38100" dir="2700000" algn="tl">
                    <a:srgbClr val="000000">
                      <a:alpha val="43137"/>
                    </a:srgbClr>
                  </a:outerShdw>
                </a:effectLst>
              </a:rPr>
              <a:t>the power to declare war</a:t>
            </a:r>
            <a:r>
              <a:rPr lang="en-US" dirty="0" smtClean="0"/>
              <a:t> – although Presidents have been able to successfully avoid this requirement for every war since World War II, a serious breakdown of the Constitution. </a:t>
            </a:r>
          </a:p>
          <a:p>
            <a:r>
              <a:rPr lang="en-US" dirty="0" smtClean="0"/>
              <a:t>Congress must </a:t>
            </a:r>
            <a:r>
              <a:rPr lang="en-US" b="1" i="1" u="sng" dirty="0" smtClean="0">
                <a:solidFill>
                  <a:schemeClr val="bg2">
                    <a:lumMod val="25000"/>
                  </a:schemeClr>
                </a:solidFill>
                <a:effectLst>
                  <a:outerShdw blurRad="38100" dist="38100" dir="2700000" algn="tl">
                    <a:srgbClr val="000000">
                      <a:alpha val="43137"/>
                    </a:srgbClr>
                  </a:outerShdw>
                </a:effectLst>
              </a:rPr>
              <a:t>ratify any treaties </a:t>
            </a:r>
            <a:r>
              <a:rPr lang="en-US" dirty="0" smtClean="0"/>
              <a:t>before they are official. </a:t>
            </a:r>
            <a:endParaRPr lang="en-US" dirty="0"/>
          </a:p>
        </p:txBody>
      </p:sp>
    </p:spTree>
    <p:extLst>
      <p:ext uri="{BB962C8B-B14F-4D97-AF65-F5344CB8AC3E}">
        <p14:creationId xmlns:p14="http://schemas.microsoft.com/office/powerpoint/2010/main" val="182240769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Key Powers of the Congress Over US Foreign Policy</a:t>
            </a:r>
            <a:endParaRPr lang="en-US" b="1" dirty="0"/>
          </a:p>
        </p:txBody>
      </p:sp>
      <p:sp>
        <p:nvSpPr>
          <p:cNvPr id="3" name="Content Placeholder 2"/>
          <p:cNvSpPr>
            <a:spLocks noGrp="1"/>
          </p:cNvSpPr>
          <p:nvPr>
            <p:ph idx="1"/>
          </p:nvPr>
        </p:nvSpPr>
        <p:spPr/>
        <p:txBody>
          <a:bodyPr>
            <a:normAutofit lnSpcReduction="10000"/>
          </a:bodyPr>
          <a:lstStyle/>
          <a:p>
            <a:r>
              <a:rPr lang="en-US" dirty="0" smtClean="0"/>
              <a:t>Congress </a:t>
            </a:r>
            <a:r>
              <a:rPr lang="en-US" b="1" i="1" u="sng" dirty="0" smtClean="0">
                <a:solidFill>
                  <a:schemeClr val="bg2">
                    <a:lumMod val="25000"/>
                  </a:schemeClr>
                </a:solidFill>
                <a:effectLst>
                  <a:outerShdw blurRad="38100" dist="38100" dir="2700000" algn="tl">
                    <a:srgbClr val="000000">
                      <a:alpha val="43137"/>
                    </a:srgbClr>
                  </a:outerShdw>
                </a:effectLst>
              </a:rPr>
              <a:t>appropriates funds</a:t>
            </a:r>
            <a:r>
              <a:rPr lang="en-US" dirty="0" smtClean="0"/>
              <a:t>, meaning that you can start a war, but you may not have the resources to fight it.  It would, however, be very difficult to leave US Soldiers in the lurch. </a:t>
            </a:r>
          </a:p>
          <a:p>
            <a:r>
              <a:rPr lang="en-US" dirty="0" smtClean="0"/>
              <a:t>The Congress must </a:t>
            </a:r>
            <a:r>
              <a:rPr lang="en-US" b="1" i="1" u="sng" dirty="0" smtClean="0">
                <a:solidFill>
                  <a:schemeClr val="bg2">
                    <a:lumMod val="25000"/>
                  </a:schemeClr>
                </a:solidFill>
                <a:effectLst>
                  <a:outerShdw blurRad="38100" dist="38100" dir="2700000" algn="tl">
                    <a:srgbClr val="000000">
                      <a:alpha val="43137"/>
                    </a:srgbClr>
                  </a:outerShdw>
                </a:effectLst>
              </a:rPr>
              <a:t>approve all key agency leaders</a:t>
            </a:r>
            <a:r>
              <a:rPr lang="en-US" dirty="0" smtClean="0"/>
              <a:t> in the President’s Cabinet. </a:t>
            </a:r>
          </a:p>
          <a:p>
            <a:r>
              <a:rPr lang="en-US" dirty="0" smtClean="0"/>
              <a:t>The Congress must also </a:t>
            </a:r>
            <a:r>
              <a:rPr lang="en-US" b="1" i="1" u="sng" dirty="0" smtClean="0">
                <a:solidFill>
                  <a:schemeClr val="bg2">
                    <a:lumMod val="25000"/>
                  </a:schemeClr>
                </a:solidFill>
                <a:effectLst>
                  <a:outerShdw blurRad="38100" dist="38100" dir="2700000" algn="tl">
                    <a:srgbClr val="000000">
                      <a:alpha val="43137"/>
                    </a:srgbClr>
                  </a:outerShdw>
                </a:effectLst>
              </a:rPr>
              <a:t>approve all ambassadors</a:t>
            </a:r>
            <a:r>
              <a:rPr lang="en-US" dirty="0" smtClean="0"/>
              <a:t>. </a:t>
            </a:r>
          </a:p>
        </p:txBody>
      </p:sp>
    </p:spTree>
    <p:extLst>
      <p:ext uri="{BB962C8B-B14F-4D97-AF65-F5344CB8AC3E}">
        <p14:creationId xmlns:p14="http://schemas.microsoft.com/office/powerpoint/2010/main" val="254205895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b="1" dirty="0" smtClean="0"/>
              <a:t>The Role of the Judiciary</a:t>
            </a:r>
            <a:endParaRPr lang="en-US" b="1" dirty="0"/>
          </a:p>
        </p:txBody>
      </p:sp>
      <p:sp>
        <p:nvSpPr>
          <p:cNvPr id="7" name="Text Placeholder 6"/>
          <p:cNvSpPr>
            <a:spLocks noGrp="1"/>
          </p:cNvSpPr>
          <p:nvPr>
            <p:ph type="body" idx="1"/>
          </p:nvPr>
        </p:nvSpPr>
        <p:spPr>
          <a:xfrm>
            <a:off x="1456266" y="3581400"/>
            <a:ext cx="6231467" cy="1309511"/>
          </a:xfrm>
        </p:spPr>
        <p:txBody>
          <a:bodyPr>
            <a:normAutofit/>
          </a:bodyPr>
          <a:lstStyle/>
          <a:p>
            <a:r>
              <a:rPr lang="en-US" sz="2400" b="1" i="1" u="sng" dirty="0" smtClean="0">
                <a:solidFill>
                  <a:schemeClr val="bg2">
                    <a:lumMod val="25000"/>
                  </a:schemeClr>
                </a:solidFill>
                <a:effectLst>
                  <a:outerShdw blurRad="38100" dist="38100" dir="2700000" algn="tl">
                    <a:srgbClr val="000000">
                      <a:alpha val="43137"/>
                    </a:srgbClr>
                  </a:outerShdw>
                </a:effectLst>
              </a:rPr>
              <a:t>How the Supreme Court Influences Foreign Policy</a:t>
            </a:r>
            <a:endParaRPr lang="en-US" sz="2400" b="1" i="1" u="sng" dirty="0">
              <a:solidFill>
                <a:schemeClr val="bg2">
                  <a:lumMod val="25000"/>
                </a:schemeClr>
              </a:solidFill>
              <a:effectLst>
                <a:outerShdw blurRad="38100" dist="38100" dir="2700000" algn="tl">
                  <a:srgbClr val="000000">
                    <a:alpha val="43137"/>
                  </a:srgbClr>
                </a:outerShdw>
              </a:effectLst>
            </a:endParaRPr>
          </a:p>
        </p:txBody>
      </p:sp>
      <p:pic>
        <p:nvPicPr>
          <p:cNvPr id="8" name="Picture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71600" y="838200"/>
            <a:ext cx="3200400" cy="2048256"/>
          </a:xfrm>
          <a:prstGeom prst="rect">
            <a:avLst/>
          </a:prstGeom>
        </p:spPr>
      </p:pic>
      <p:pic>
        <p:nvPicPr>
          <p:cNvPr id="9" name="Picture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226884">
            <a:off x="4897581" y="856410"/>
            <a:ext cx="1670941" cy="2070136"/>
          </a:xfrm>
          <a:prstGeom prst="rect">
            <a:avLst/>
          </a:prstGeom>
        </p:spPr>
      </p:pic>
      <p:pic>
        <p:nvPicPr>
          <p:cNvPr id="10" name="Picture 9"/>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90600" y="4495800"/>
            <a:ext cx="2647950" cy="1724025"/>
          </a:xfrm>
          <a:prstGeom prst="rect">
            <a:avLst/>
          </a:prstGeom>
        </p:spPr>
      </p:pic>
      <p:pic>
        <p:nvPicPr>
          <p:cNvPr id="11" name="Picture 10"/>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795684" y="4575002"/>
            <a:ext cx="2031618" cy="1565620"/>
          </a:xfrm>
          <a:prstGeom prst="rect">
            <a:avLst/>
          </a:prstGeom>
        </p:spPr>
      </p:pic>
      <p:pic>
        <p:nvPicPr>
          <p:cNvPr id="12" name="Picture 11"/>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172200" y="4364708"/>
            <a:ext cx="1781175" cy="1741942"/>
          </a:xfrm>
          <a:prstGeom prst="rect">
            <a:avLst/>
          </a:prstGeom>
        </p:spPr>
      </p:pic>
    </p:spTree>
    <p:extLst>
      <p:ext uri="{BB962C8B-B14F-4D97-AF65-F5344CB8AC3E}">
        <p14:creationId xmlns:p14="http://schemas.microsoft.com/office/powerpoint/2010/main" val="284987889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rot="-60000">
            <a:off x="1003481" y="1017230"/>
            <a:ext cx="3064827" cy="1503037"/>
          </a:xfrm>
        </p:spPr>
        <p:txBody>
          <a:bodyPr>
            <a:normAutofit/>
          </a:bodyPr>
          <a:lstStyle/>
          <a:p>
            <a:pPr algn="l"/>
            <a:r>
              <a:rPr lang="en-US" b="1" dirty="0" smtClean="0"/>
              <a:t>The Role of the Judicial Branch in Foreign Policy</a:t>
            </a:r>
            <a:endParaRPr lang="en-US" b="1" dirty="0"/>
          </a:p>
        </p:txBody>
      </p:sp>
      <p:pic>
        <p:nvPicPr>
          <p:cNvPr id="7" name="Content Placeholder 6"/>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5187374" y="3709121"/>
            <a:ext cx="2635624" cy="1791148"/>
          </a:xfrm>
        </p:spPr>
      </p:pic>
      <p:sp>
        <p:nvSpPr>
          <p:cNvPr id="4" name="Text Placeholder 3"/>
          <p:cNvSpPr>
            <a:spLocks noGrp="1"/>
          </p:cNvSpPr>
          <p:nvPr>
            <p:ph type="body" sz="half" idx="2"/>
          </p:nvPr>
        </p:nvSpPr>
        <p:spPr>
          <a:xfrm rot="-60000">
            <a:off x="1140420" y="2740804"/>
            <a:ext cx="3048891" cy="2983411"/>
          </a:xfrm>
        </p:spPr>
        <p:txBody>
          <a:bodyPr>
            <a:normAutofit/>
          </a:bodyPr>
          <a:lstStyle/>
          <a:p>
            <a:pPr algn="l"/>
            <a:r>
              <a:rPr lang="en-US" sz="2000" dirty="0"/>
              <a:t>As always, the judicial branch has the power to rule </a:t>
            </a:r>
            <a:r>
              <a:rPr lang="en-US" sz="2000" b="1" i="1" u="sng" dirty="0">
                <a:solidFill>
                  <a:schemeClr val="bg2">
                    <a:lumMod val="25000"/>
                  </a:schemeClr>
                </a:solidFill>
                <a:effectLst>
                  <a:outerShdw blurRad="38100" dist="38100" dir="2700000" algn="tl">
                    <a:srgbClr val="000000">
                      <a:alpha val="43137"/>
                    </a:srgbClr>
                  </a:outerShdw>
                </a:effectLst>
              </a:rPr>
              <a:t>any law passed by the Congress or any executive order of the President unconstitutional</a:t>
            </a:r>
            <a:r>
              <a:rPr lang="en-US" sz="2000" b="1" i="1" dirty="0">
                <a:solidFill>
                  <a:schemeClr val="bg2">
                    <a:lumMod val="25000"/>
                  </a:schemeClr>
                </a:solidFill>
                <a:effectLst>
                  <a:outerShdw blurRad="38100" dist="38100" dir="2700000" algn="tl">
                    <a:srgbClr val="000000">
                      <a:alpha val="43137"/>
                    </a:srgbClr>
                  </a:outerShdw>
                </a:effectLst>
              </a:rPr>
              <a:t> </a:t>
            </a:r>
            <a:r>
              <a:rPr lang="en-US" sz="2000" dirty="0"/>
              <a:t>if they interpret it as such. </a:t>
            </a:r>
          </a:p>
          <a:p>
            <a:pPr algn="l"/>
            <a:endParaRPr lang="en-US" sz="2000" dirty="0"/>
          </a:p>
        </p:txBody>
      </p:sp>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75602" y="1447800"/>
            <a:ext cx="3059168" cy="2233612"/>
          </a:xfrm>
          <a:prstGeom prst="rect">
            <a:avLst/>
          </a:prstGeom>
        </p:spPr>
      </p:pic>
    </p:spTree>
    <p:extLst>
      <p:ext uri="{BB962C8B-B14F-4D97-AF65-F5344CB8AC3E}">
        <p14:creationId xmlns:p14="http://schemas.microsoft.com/office/powerpoint/2010/main" val="108062959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rot="-60000">
            <a:off x="1079683" y="1093430"/>
            <a:ext cx="3064827" cy="1503037"/>
          </a:xfrm>
        </p:spPr>
        <p:txBody>
          <a:bodyPr/>
          <a:lstStyle/>
          <a:p>
            <a:r>
              <a:rPr lang="en-US" b="1" dirty="0" smtClean="0"/>
              <a:t>The Role of the Judicial Branch in Foreign Policy</a:t>
            </a:r>
            <a:endParaRPr lang="en-US" b="1" dirty="0"/>
          </a:p>
        </p:txBody>
      </p:sp>
      <p:pic>
        <p:nvPicPr>
          <p:cNvPr id="5" name="Content Placeholder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876800" y="1066800"/>
            <a:ext cx="3021013" cy="3021013"/>
          </a:xfrm>
        </p:spPr>
      </p:pic>
      <p:sp>
        <p:nvSpPr>
          <p:cNvPr id="4" name="Text Placeholder 3"/>
          <p:cNvSpPr>
            <a:spLocks noGrp="1"/>
          </p:cNvSpPr>
          <p:nvPr>
            <p:ph type="body" sz="half" idx="2"/>
          </p:nvPr>
        </p:nvSpPr>
        <p:spPr>
          <a:xfrm rot="-60000">
            <a:off x="1141761" y="2894499"/>
            <a:ext cx="3048891" cy="2829704"/>
          </a:xfrm>
        </p:spPr>
        <p:txBody>
          <a:bodyPr>
            <a:normAutofit/>
          </a:bodyPr>
          <a:lstStyle/>
          <a:p>
            <a:pPr algn="l"/>
            <a:r>
              <a:rPr lang="en-US" sz="2000" dirty="0"/>
              <a:t>The Judicial Branch also </a:t>
            </a:r>
            <a:r>
              <a:rPr lang="en-US" sz="2000" b="1" i="1" u="sng" dirty="0">
                <a:solidFill>
                  <a:schemeClr val="bg2">
                    <a:lumMod val="25000"/>
                  </a:schemeClr>
                </a:solidFill>
                <a:effectLst>
                  <a:outerShdw blurRad="38100" dist="38100" dir="2700000" algn="tl">
                    <a:srgbClr val="000000">
                      <a:alpha val="43137"/>
                    </a:srgbClr>
                  </a:outerShdw>
                </a:effectLst>
              </a:rPr>
              <a:t>interprets all treaties</a:t>
            </a:r>
            <a:r>
              <a:rPr lang="en-US" sz="2000" dirty="0"/>
              <a:t> – meaning that they can serve as the arbitrator of last resort in any disagreements about the way a treaty is being applied. </a:t>
            </a:r>
          </a:p>
          <a:p>
            <a:pPr algn="l"/>
            <a:endParaRPr lang="en-US" sz="2000" dirty="0"/>
          </a:p>
        </p:txBody>
      </p:sp>
      <p:sp>
        <p:nvSpPr>
          <p:cNvPr id="7" name="Rounded Rectangle 6"/>
          <p:cNvSpPr/>
          <p:nvPr/>
        </p:nvSpPr>
        <p:spPr>
          <a:xfrm>
            <a:off x="4800600" y="3962400"/>
            <a:ext cx="3200400" cy="1752600"/>
          </a:xfrm>
          <a:prstGeom prst="roundRect">
            <a:avLst/>
          </a:prstGeom>
        </p:spPr>
        <p:style>
          <a:lnRef idx="2">
            <a:schemeClr val="dk1"/>
          </a:lnRef>
          <a:fillRef idx="1">
            <a:schemeClr val="lt1"/>
          </a:fillRef>
          <a:effectRef idx="0">
            <a:schemeClr val="dk1"/>
          </a:effectRef>
          <a:fontRef idx="minor">
            <a:schemeClr val="dk1"/>
          </a:fontRef>
        </p:style>
        <p:txBody>
          <a:bodyPr rtlCol="0" anchor="ctr"/>
          <a:lstStyle/>
          <a:p>
            <a:r>
              <a:rPr lang="en-US" sz="1400" dirty="0" smtClean="0"/>
              <a:t>The nine justices of the Supreme Court have enormous powers to determine the constitutionality of executive orders of the President, but almost no ability to enforce their decisions. </a:t>
            </a:r>
            <a:endParaRPr lang="en-US" sz="1400" dirty="0"/>
          </a:p>
        </p:txBody>
      </p:sp>
    </p:spTree>
    <p:extLst>
      <p:ext uri="{BB962C8B-B14F-4D97-AF65-F5344CB8AC3E}">
        <p14:creationId xmlns:p14="http://schemas.microsoft.com/office/powerpoint/2010/main" val="107252196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90600" y="817582"/>
            <a:ext cx="7238999" cy="1202485"/>
          </a:xfrm>
        </p:spPr>
        <p:txBody>
          <a:bodyPr>
            <a:normAutofit fontScale="90000"/>
          </a:bodyPr>
          <a:lstStyle/>
          <a:p>
            <a:r>
              <a:rPr lang="en-US" b="1" i="1" dirty="0" smtClean="0"/>
              <a:t>Worcester V. Georgia </a:t>
            </a:r>
            <a:r>
              <a:rPr lang="en-US" dirty="0" smtClean="0"/>
              <a:t>(1832) </a:t>
            </a:r>
            <a:endParaRPr lang="en-US"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752600" y="1828800"/>
            <a:ext cx="5693311" cy="3401295"/>
          </a:xfrm>
        </p:spPr>
      </p:pic>
      <p:sp>
        <p:nvSpPr>
          <p:cNvPr id="5" name="Rounded Rectangle 4"/>
          <p:cNvSpPr/>
          <p:nvPr/>
        </p:nvSpPr>
        <p:spPr>
          <a:xfrm>
            <a:off x="1219200" y="5181600"/>
            <a:ext cx="6705600" cy="914400"/>
          </a:xfrm>
          <a:prstGeom prst="roundRect">
            <a:avLst/>
          </a:prstGeom>
        </p:spPr>
        <p:style>
          <a:lnRef idx="2">
            <a:schemeClr val="accent1"/>
          </a:lnRef>
          <a:fillRef idx="1">
            <a:schemeClr val="lt1"/>
          </a:fillRef>
          <a:effectRef idx="0">
            <a:schemeClr val="accent1"/>
          </a:effectRef>
          <a:fontRef idx="minor">
            <a:schemeClr val="dk1"/>
          </a:fontRef>
        </p:style>
        <p:txBody>
          <a:bodyPr rtlCol="0" anchor="ctr"/>
          <a:lstStyle/>
          <a:p>
            <a:r>
              <a:rPr lang="en-US" sz="1400" dirty="0" smtClean="0"/>
              <a:t>This famous case illustrates the limits of the Supreme Courts powers over foreign policy.  Chief Justice John Marshall declared that the federal government must intervene to prevent the Cherokee from being removed from the state of Georgia.  President Andrew Jackson simply refused act. </a:t>
            </a:r>
            <a:endParaRPr lang="en-US" sz="1400" dirty="0"/>
          </a:p>
        </p:txBody>
      </p:sp>
    </p:spTree>
    <p:extLst>
      <p:ext uri="{BB962C8B-B14F-4D97-AF65-F5344CB8AC3E}">
        <p14:creationId xmlns:p14="http://schemas.microsoft.com/office/powerpoint/2010/main" val="220909007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t>Foreign Policy Methods</a:t>
            </a:r>
            <a:endParaRPr lang="en-US" b="1" dirty="0"/>
          </a:p>
        </p:txBody>
      </p:sp>
      <p:sp>
        <p:nvSpPr>
          <p:cNvPr id="3" name="Content Placeholder 2"/>
          <p:cNvSpPr>
            <a:spLocks noGrp="1"/>
          </p:cNvSpPr>
          <p:nvPr>
            <p:ph idx="1"/>
          </p:nvPr>
        </p:nvSpPr>
        <p:spPr/>
        <p:txBody>
          <a:bodyPr>
            <a:normAutofit fontScale="92500" lnSpcReduction="10000"/>
          </a:bodyPr>
          <a:lstStyle/>
          <a:p>
            <a:r>
              <a:rPr lang="en-US" dirty="0" smtClean="0"/>
              <a:t>Most of the time foreign policy is conducted by nations who are seeking </a:t>
            </a:r>
            <a:r>
              <a:rPr lang="en-US" b="1" i="1" u="sng" dirty="0" smtClean="0">
                <a:effectLst>
                  <a:outerShdw blurRad="38100" dist="38100" dir="2700000" algn="tl">
                    <a:srgbClr val="000000">
                      <a:alpha val="43137"/>
                    </a:srgbClr>
                  </a:outerShdw>
                </a:effectLst>
              </a:rPr>
              <a:t>mutually beneficial agreements</a:t>
            </a:r>
            <a:r>
              <a:rPr lang="en-US" dirty="0" smtClean="0"/>
              <a:t>: </a:t>
            </a:r>
            <a:r>
              <a:rPr lang="en-US" b="1" i="1" u="sng" dirty="0" smtClean="0">
                <a:effectLst>
                  <a:outerShdw blurRad="38100" dist="38100" dir="2700000" algn="tl">
                    <a:srgbClr val="000000">
                      <a:alpha val="43137"/>
                    </a:srgbClr>
                  </a:outerShdw>
                </a:effectLst>
              </a:rPr>
              <a:t>trade, collective security, or economic interests </a:t>
            </a:r>
            <a:r>
              <a:rPr lang="en-US" dirty="0" smtClean="0"/>
              <a:t>intersect and agreements are made. </a:t>
            </a:r>
          </a:p>
          <a:p>
            <a:r>
              <a:rPr lang="en-US" b="1" i="1" u="sng" dirty="0" smtClean="0">
                <a:effectLst>
                  <a:outerShdw blurRad="38100" dist="38100" dir="2700000" algn="tl">
                    <a:srgbClr val="000000">
                      <a:alpha val="43137"/>
                    </a:srgbClr>
                  </a:outerShdw>
                </a:effectLst>
              </a:rPr>
              <a:t>Foreign Aid </a:t>
            </a:r>
            <a:r>
              <a:rPr lang="en-US" dirty="0" smtClean="0"/>
              <a:t>can be an effective way to gain allies as well.  Since the US is one of the wealthiest nations on Earth and a major producer of food, providing struggling nations with money and grain shipments is a good way to win allies. </a:t>
            </a:r>
          </a:p>
        </p:txBody>
      </p:sp>
    </p:spTree>
    <p:extLst>
      <p:ext uri="{BB962C8B-B14F-4D97-AF65-F5344CB8AC3E}">
        <p14:creationId xmlns:p14="http://schemas.microsoft.com/office/powerpoint/2010/main" val="291485996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Economic Sanctions</a:t>
            </a:r>
            <a:endParaRPr lang="en-US" b="1" dirty="0"/>
          </a:p>
        </p:txBody>
      </p:sp>
      <p:sp>
        <p:nvSpPr>
          <p:cNvPr id="3" name="Content Placeholder 2"/>
          <p:cNvSpPr>
            <a:spLocks noGrp="1"/>
          </p:cNvSpPr>
          <p:nvPr>
            <p:ph idx="1"/>
          </p:nvPr>
        </p:nvSpPr>
        <p:spPr/>
        <p:txBody>
          <a:bodyPr/>
          <a:lstStyle/>
          <a:p>
            <a:r>
              <a:rPr lang="en-US" dirty="0" smtClean="0"/>
              <a:t>Hostility towards another nation can manifest itself in a number of ways. </a:t>
            </a:r>
          </a:p>
          <a:p>
            <a:r>
              <a:rPr lang="en-US" b="1" i="1" u="sng" dirty="0" smtClean="0">
                <a:solidFill>
                  <a:schemeClr val="bg2">
                    <a:lumMod val="25000"/>
                  </a:schemeClr>
                </a:solidFill>
                <a:effectLst>
                  <a:outerShdw blurRad="38100" dist="38100" dir="2700000" algn="tl">
                    <a:srgbClr val="000000">
                      <a:alpha val="43137"/>
                    </a:srgbClr>
                  </a:outerShdw>
                </a:effectLst>
              </a:rPr>
              <a:t>Refusing to trade </a:t>
            </a:r>
            <a:r>
              <a:rPr lang="en-US" dirty="0" smtClean="0"/>
              <a:t>with a nation in order to punish the country economically has been an effective strategy for the United States over the years.  Successful </a:t>
            </a:r>
            <a:r>
              <a:rPr lang="en-US" b="1" i="1" u="sng" dirty="0" smtClean="0">
                <a:solidFill>
                  <a:schemeClr val="bg2">
                    <a:lumMod val="25000"/>
                  </a:schemeClr>
                </a:solidFill>
                <a:effectLst>
                  <a:outerShdw blurRad="38100" dist="38100" dir="2700000" algn="tl">
                    <a:srgbClr val="000000">
                      <a:alpha val="43137"/>
                    </a:srgbClr>
                  </a:outerShdw>
                </a:effectLst>
              </a:rPr>
              <a:t>embargoes</a:t>
            </a:r>
            <a:r>
              <a:rPr lang="en-US" dirty="0" smtClean="0"/>
              <a:t> against South Africa, Cuba, and Iraq crippled those nations economically over the years. </a:t>
            </a:r>
            <a:endParaRPr lang="en-US" dirty="0"/>
          </a:p>
        </p:txBody>
      </p:sp>
    </p:spTree>
    <p:extLst>
      <p:ext uri="{BB962C8B-B14F-4D97-AF65-F5344CB8AC3E}">
        <p14:creationId xmlns:p14="http://schemas.microsoft.com/office/powerpoint/2010/main" val="39049356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Military Interventions</a:t>
            </a:r>
            <a:endParaRPr lang="en-US" b="1" dirty="0"/>
          </a:p>
        </p:txBody>
      </p:sp>
      <p:sp>
        <p:nvSpPr>
          <p:cNvPr id="3" name="Content Placeholder 2"/>
          <p:cNvSpPr>
            <a:spLocks noGrp="1"/>
          </p:cNvSpPr>
          <p:nvPr>
            <p:ph idx="1"/>
          </p:nvPr>
        </p:nvSpPr>
        <p:spPr/>
        <p:txBody>
          <a:bodyPr>
            <a:normAutofit fontScale="92500" lnSpcReduction="10000"/>
          </a:bodyPr>
          <a:lstStyle/>
          <a:p>
            <a:r>
              <a:rPr lang="en-US" b="1" i="1" u="sng" dirty="0" smtClean="0">
                <a:solidFill>
                  <a:schemeClr val="bg2">
                    <a:lumMod val="25000"/>
                  </a:schemeClr>
                </a:solidFill>
                <a:effectLst>
                  <a:outerShdw blurRad="38100" dist="38100" dir="2700000" algn="tl">
                    <a:srgbClr val="000000">
                      <a:alpha val="43137"/>
                    </a:srgbClr>
                  </a:outerShdw>
                </a:effectLst>
              </a:rPr>
              <a:t>Military intervention should always be a policy of last resort</a:t>
            </a:r>
            <a:r>
              <a:rPr lang="en-US" dirty="0" smtClean="0"/>
              <a:t>; however, the US Government has used military interventions repeatedly in its history to advance our foreign policy goals: </a:t>
            </a:r>
          </a:p>
          <a:p>
            <a:pPr marL="0" indent="0">
              <a:buNone/>
            </a:pPr>
            <a:r>
              <a:rPr lang="en-US" dirty="0"/>
              <a:t>	</a:t>
            </a:r>
            <a:r>
              <a:rPr lang="en-US" b="1" i="1" dirty="0" smtClean="0">
                <a:solidFill>
                  <a:schemeClr val="bg2">
                    <a:lumMod val="25000"/>
                  </a:schemeClr>
                </a:solidFill>
                <a:effectLst>
                  <a:outerShdw blurRad="38100" dist="38100" dir="2700000" algn="tl">
                    <a:srgbClr val="000000">
                      <a:alpha val="43137"/>
                    </a:srgbClr>
                  </a:outerShdw>
                </a:effectLst>
              </a:rPr>
              <a:t>World War I, World War II, The</a:t>
            </a:r>
          </a:p>
          <a:p>
            <a:pPr marL="0" indent="0">
              <a:buNone/>
            </a:pPr>
            <a:r>
              <a:rPr lang="en-US" b="1" i="1" dirty="0">
                <a:solidFill>
                  <a:schemeClr val="bg2">
                    <a:lumMod val="25000"/>
                  </a:schemeClr>
                </a:solidFill>
                <a:effectLst>
                  <a:outerShdw blurRad="38100" dist="38100" dir="2700000" algn="tl">
                    <a:srgbClr val="000000">
                      <a:alpha val="43137"/>
                    </a:srgbClr>
                  </a:outerShdw>
                </a:effectLst>
              </a:rPr>
              <a:t>	</a:t>
            </a:r>
            <a:r>
              <a:rPr lang="en-US" b="1" i="1" dirty="0" smtClean="0">
                <a:solidFill>
                  <a:schemeClr val="bg2">
                    <a:lumMod val="25000"/>
                  </a:schemeClr>
                </a:solidFill>
                <a:effectLst>
                  <a:outerShdw blurRad="38100" dist="38100" dir="2700000" algn="tl">
                    <a:srgbClr val="000000">
                      <a:alpha val="43137"/>
                    </a:srgbClr>
                  </a:outerShdw>
                </a:effectLst>
              </a:rPr>
              <a:t>Korean War, the Vietnam War, </a:t>
            </a:r>
          </a:p>
          <a:p>
            <a:pPr marL="0" indent="0">
              <a:buNone/>
            </a:pPr>
            <a:r>
              <a:rPr lang="en-US" b="1" i="1" dirty="0">
                <a:solidFill>
                  <a:schemeClr val="bg2">
                    <a:lumMod val="25000"/>
                  </a:schemeClr>
                </a:solidFill>
                <a:effectLst>
                  <a:outerShdw blurRad="38100" dist="38100" dir="2700000" algn="tl">
                    <a:srgbClr val="000000">
                      <a:alpha val="43137"/>
                    </a:srgbClr>
                  </a:outerShdw>
                </a:effectLst>
              </a:rPr>
              <a:t>	</a:t>
            </a:r>
            <a:r>
              <a:rPr lang="en-US" b="1" i="1" dirty="0" smtClean="0">
                <a:solidFill>
                  <a:schemeClr val="bg2">
                    <a:lumMod val="25000"/>
                  </a:schemeClr>
                </a:solidFill>
                <a:effectLst>
                  <a:outerShdw blurRad="38100" dist="38100" dir="2700000" algn="tl">
                    <a:srgbClr val="000000">
                      <a:alpha val="43137"/>
                    </a:srgbClr>
                  </a:outerShdw>
                </a:effectLst>
              </a:rPr>
              <a:t>The Persian Gulf War, The Iraq</a:t>
            </a:r>
          </a:p>
          <a:p>
            <a:pPr marL="0" indent="0">
              <a:buNone/>
            </a:pPr>
            <a:r>
              <a:rPr lang="en-US" b="1" i="1" dirty="0">
                <a:solidFill>
                  <a:schemeClr val="bg2">
                    <a:lumMod val="25000"/>
                  </a:schemeClr>
                </a:solidFill>
                <a:effectLst>
                  <a:outerShdw blurRad="38100" dist="38100" dir="2700000" algn="tl">
                    <a:srgbClr val="000000">
                      <a:alpha val="43137"/>
                    </a:srgbClr>
                  </a:outerShdw>
                </a:effectLst>
              </a:rPr>
              <a:t>	</a:t>
            </a:r>
            <a:r>
              <a:rPr lang="en-US" b="1" i="1" dirty="0" smtClean="0">
                <a:solidFill>
                  <a:schemeClr val="bg2">
                    <a:lumMod val="25000"/>
                  </a:schemeClr>
                </a:solidFill>
                <a:effectLst>
                  <a:outerShdw blurRad="38100" dist="38100" dir="2700000" algn="tl">
                    <a:srgbClr val="000000">
                      <a:alpha val="43137"/>
                    </a:srgbClr>
                  </a:outerShdw>
                </a:effectLst>
              </a:rPr>
              <a:t>War, and the War in Afghanistan</a:t>
            </a:r>
          </a:p>
          <a:p>
            <a:pPr marL="0" indent="0">
              <a:buNone/>
            </a:pPr>
            <a:r>
              <a:rPr lang="en-US" dirty="0"/>
              <a:t>	</a:t>
            </a:r>
            <a:r>
              <a:rPr lang="en-US" dirty="0" smtClean="0"/>
              <a:t>were major US military interventions. </a:t>
            </a:r>
            <a:endParaRPr lang="en-US" dirty="0"/>
          </a:p>
        </p:txBody>
      </p:sp>
    </p:spTree>
    <p:extLst>
      <p:ext uri="{BB962C8B-B14F-4D97-AF65-F5344CB8AC3E}">
        <p14:creationId xmlns:p14="http://schemas.microsoft.com/office/powerpoint/2010/main" val="134368852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Questions About US Foreign Policy and Government…</a:t>
            </a:r>
            <a:endParaRPr lang="en-US" b="1" dirty="0"/>
          </a:p>
        </p:txBody>
      </p:sp>
      <p:sp>
        <p:nvSpPr>
          <p:cNvPr id="3" name="Content Placeholder 2"/>
          <p:cNvSpPr>
            <a:spLocks noGrp="1"/>
          </p:cNvSpPr>
          <p:nvPr>
            <p:ph idx="1"/>
          </p:nvPr>
        </p:nvSpPr>
        <p:spPr/>
        <p:txBody>
          <a:bodyPr/>
          <a:lstStyle/>
          <a:p>
            <a:r>
              <a:rPr lang="en-US" dirty="0" smtClean="0"/>
              <a:t>Which goals guide the formulation of American foreign policy? </a:t>
            </a:r>
          </a:p>
          <a:p>
            <a:r>
              <a:rPr lang="en-US" dirty="0" smtClean="0"/>
              <a:t>How are the various branches of government involved in the conduct of foreign policy? </a:t>
            </a:r>
          </a:p>
          <a:p>
            <a:r>
              <a:rPr lang="en-US" dirty="0" smtClean="0"/>
              <a:t>Which tools are used in the conduct of foreign policy?</a:t>
            </a:r>
          </a:p>
          <a:p>
            <a:r>
              <a:rPr lang="en-US" dirty="0" smtClean="0"/>
              <a:t>Which factors influence US Foreign Policy?</a:t>
            </a:r>
            <a:endParaRPr lang="en-US" dirty="0"/>
          </a:p>
        </p:txBody>
      </p:sp>
    </p:spTree>
    <p:extLst>
      <p:ext uri="{BB962C8B-B14F-4D97-AF65-F5344CB8AC3E}">
        <p14:creationId xmlns:p14="http://schemas.microsoft.com/office/powerpoint/2010/main" val="403604677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Alliances and Treaties</a:t>
            </a:r>
            <a:endParaRPr lang="en-US" b="1" dirty="0"/>
          </a:p>
        </p:txBody>
      </p:sp>
      <p:sp>
        <p:nvSpPr>
          <p:cNvPr id="3" name="Content Placeholder 2"/>
          <p:cNvSpPr>
            <a:spLocks noGrp="1"/>
          </p:cNvSpPr>
          <p:nvPr>
            <p:ph idx="1"/>
          </p:nvPr>
        </p:nvSpPr>
        <p:spPr>
          <a:xfrm>
            <a:off x="1066800" y="1828800"/>
            <a:ext cx="7086600" cy="4191000"/>
          </a:xfrm>
        </p:spPr>
        <p:txBody>
          <a:bodyPr>
            <a:normAutofit/>
          </a:bodyPr>
          <a:lstStyle/>
          <a:p>
            <a:r>
              <a:rPr lang="en-US" dirty="0" smtClean="0"/>
              <a:t>American commitments to certain nations have been made structural and permanent by alliances and treaties, for example: </a:t>
            </a:r>
          </a:p>
          <a:p>
            <a:pPr lvl="1"/>
            <a:endParaRPr lang="en-US" dirty="0"/>
          </a:p>
          <a:p>
            <a:pPr lvl="1"/>
            <a:r>
              <a:rPr lang="en-US" b="1" i="1" u="sng" dirty="0" smtClean="0">
                <a:solidFill>
                  <a:schemeClr val="bg2">
                    <a:lumMod val="25000"/>
                  </a:schemeClr>
                </a:solidFill>
                <a:effectLst>
                  <a:outerShdw blurRad="38100" dist="38100" dir="2700000" algn="tl">
                    <a:srgbClr val="000000">
                      <a:alpha val="43137"/>
                    </a:srgbClr>
                  </a:outerShdw>
                </a:effectLst>
              </a:rPr>
              <a:t>NATO: The North Atlantic Treaty Organization.</a:t>
            </a:r>
          </a:p>
          <a:p>
            <a:pPr lvl="1"/>
            <a:r>
              <a:rPr lang="en-US" b="1" i="1" u="sng" dirty="0" smtClean="0">
                <a:solidFill>
                  <a:schemeClr val="bg2">
                    <a:lumMod val="25000"/>
                  </a:schemeClr>
                </a:solidFill>
                <a:effectLst>
                  <a:outerShdw blurRad="38100" dist="38100" dir="2700000" algn="tl">
                    <a:srgbClr val="000000">
                      <a:alpha val="43137"/>
                    </a:srgbClr>
                  </a:outerShdw>
                </a:effectLst>
              </a:rPr>
              <a:t>US-Japanese Relations</a:t>
            </a:r>
          </a:p>
          <a:p>
            <a:pPr lvl="1"/>
            <a:r>
              <a:rPr lang="en-US" b="1" i="1" u="sng" dirty="0" smtClean="0">
                <a:solidFill>
                  <a:schemeClr val="bg2">
                    <a:lumMod val="25000"/>
                  </a:schemeClr>
                </a:solidFill>
                <a:effectLst>
                  <a:outerShdw blurRad="38100" dist="38100" dir="2700000" algn="tl">
                    <a:srgbClr val="000000">
                      <a:alpha val="43137"/>
                    </a:srgbClr>
                  </a:outerShdw>
                </a:effectLst>
              </a:rPr>
              <a:t>US-South Korean Relations</a:t>
            </a:r>
          </a:p>
          <a:p>
            <a:pPr lvl="1"/>
            <a:r>
              <a:rPr lang="en-US" b="1" i="1" u="sng" dirty="0" smtClean="0">
                <a:solidFill>
                  <a:schemeClr val="bg2">
                    <a:lumMod val="25000"/>
                  </a:schemeClr>
                </a:solidFill>
                <a:effectLst>
                  <a:outerShdw blurRad="38100" dist="38100" dir="2700000" algn="tl">
                    <a:srgbClr val="000000">
                      <a:alpha val="43137"/>
                    </a:srgbClr>
                  </a:outerShdw>
                </a:effectLst>
              </a:rPr>
              <a:t>NAFTA: The North American Free Trade Agreement</a:t>
            </a:r>
          </a:p>
          <a:p>
            <a:pPr lvl="1"/>
            <a:r>
              <a:rPr lang="en-US" b="1" i="1" u="sng" dirty="0" smtClean="0">
                <a:solidFill>
                  <a:schemeClr val="bg2">
                    <a:lumMod val="25000"/>
                  </a:schemeClr>
                </a:solidFill>
                <a:effectLst>
                  <a:outerShdw blurRad="38100" dist="38100" dir="2700000" algn="tl">
                    <a:srgbClr val="000000">
                      <a:alpha val="43137"/>
                    </a:srgbClr>
                  </a:outerShdw>
                </a:effectLst>
              </a:rPr>
              <a:t>The Non-Proliferation Nuclear Treaty with Iran</a:t>
            </a:r>
          </a:p>
          <a:p>
            <a:pPr lvl="1"/>
            <a:endParaRPr lang="en-US" dirty="0"/>
          </a:p>
        </p:txBody>
      </p:sp>
    </p:spTree>
    <p:extLst>
      <p:ext uri="{BB962C8B-B14F-4D97-AF65-F5344CB8AC3E}">
        <p14:creationId xmlns:p14="http://schemas.microsoft.com/office/powerpoint/2010/main" val="138475963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Factors that Influence American Foreign Policy </a:t>
            </a:r>
            <a:endParaRPr lang="en-US" b="1" dirty="0"/>
          </a:p>
        </p:txBody>
      </p:sp>
      <p:sp>
        <p:nvSpPr>
          <p:cNvPr id="3" name="Content Placeholder 2"/>
          <p:cNvSpPr>
            <a:spLocks noGrp="1"/>
          </p:cNvSpPr>
          <p:nvPr>
            <p:ph idx="1"/>
          </p:nvPr>
        </p:nvSpPr>
        <p:spPr/>
        <p:txBody>
          <a:bodyPr/>
          <a:lstStyle/>
          <a:p>
            <a:r>
              <a:rPr lang="en-US" b="1" i="1" u="sng" dirty="0" smtClean="0">
                <a:solidFill>
                  <a:schemeClr val="bg2">
                    <a:lumMod val="25000"/>
                  </a:schemeClr>
                </a:solidFill>
                <a:effectLst>
                  <a:outerShdw blurRad="38100" dist="38100" dir="2700000" algn="tl">
                    <a:srgbClr val="000000">
                      <a:alpha val="43137"/>
                    </a:srgbClr>
                  </a:outerShdw>
                </a:effectLst>
              </a:rPr>
              <a:t>Public Opinion</a:t>
            </a:r>
            <a:r>
              <a:rPr lang="en-US" dirty="0" smtClean="0"/>
              <a:t>: Does the United States population support this policy?  Will they re-elect the governmental figures that pursue this course?</a:t>
            </a:r>
          </a:p>
          <a:p>
            <a:r>
              <a:rPr lang="en-US" b="1" i="1" u="sng" dirty="0" smtClean="0">
                <a:solidFill>
                  <a:schemeClr val="bg2">
                    <a:lumMod val="25000"/>
                  </a:schemeClr>
                </a:solidFill>
                <a:effectLst>
                  <a:outerShdw blurRad="38100" dist="38100" dir="2700000" algn="tl">
                    <a:srgbClr val="000000">
                      <a:alpha val="43137"/>
                    </a:srgbClr>
                  </a:outerShdw>
                </a:effectLst>
              </a:rPr>
              <a:t>Special Interest Groups</a:t>
            </a:r>
            <a:r>
              <a:rPr lang="en-US" dirty="0" smtClean="0"/>
              <a:t>: Do people with access to the governments leaders have the ability to influence their opinions?</a:t>
            </a:r>
            <a:endParaRPr lang="en-US" dirty="0"/>
          </a:p>
        </p:txBody>
      </p:sp>
    </p:spTree>
    <p:extLst>
      <p:ext uri="{BB962C8B-B14F-4D97-AF65-F5344CB8AC3E}">
        <p14:creationId xmlns:p14="http://schemas.microsoft.com/office/powerpoint/2010/main" val="93549966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Factors that Influence American Foreign Policy</a:t>
            </a:r>
            <a:endParaRPr lang="en-US" b="1" dirty="0"/>
          </a:p>
        </p:txBody>
      </p:sp>
      <p:sp>
        <p:nvSpPr>
          <p:cNvPr id="3" name="Content Placeholder 2"/>
          <p:cNvSpPr>
            <a:spLocks noGrp="1"/>
          </p:cNvSpPr>
          <p:nvPr>
            <p:ph idx="1"/>
          </p:nvPr>
        </p:nvSpPr>
        <p:spPr/>
        <p:txBody>
          <a:bodyPr>
            <a:normAutofit lnSpcReduction="10000"/>
          </a:bodyPr>
          <a:lstStyle/>
          <a:p>
            <a:r>
              <a:rPr lang="en-US" b="1" i="1" u="sng" dirty="0" smtClean="0">
                <a:solidFill>
                  <a:schemeClr val="bg2">
                    <a:lumMod val="25000"/>
                  </a:schemeClr>
                </a:solidFill>
                <a:effectLst>
                  <a:outerShdw blurRad="38100" dist="38100" dir="2700000" algn="tl">
                    <a:srgbClr val="000000">
                      <a:alpha val="43137"/>
                    </a:srgbClr>
                  </a:outerShdw>
                </a:effectLst>
              </a:rPr>
              <a:t>International Organizations</a:t>
            </a:r>
            <a:r>
              <a:rPr lang="en-US" dirty="0" smtClean="0"/>
              <a:t>:  Would NATO approved?  Does the European Union support our policy?  How will the Russians respond to our choices?  Will our allies support us?</a:t>
            </a:r>
          </a:p>
          <a:p>
            <a:r>
              <a:rPr lang="en-US" b="1" i="1" u="sng" dirty="0" smtClean="0">
                <a:solidFill>
                  <a:schemeClr val="bg2">
                    <a:lumMod val="25000"/>
                  </a:schemeClr>
                </a:solidFill>
                <a:effectLst>
                  <a:outerShdw blurRad="38100" dist="38100" dir="2700000" algn="tl">
                    <a:srgbClr val="000000">
                      <a:alpha val="43137"/>
                    </a:srgbClr>
                  </a:outerShdw>
                </a:effectLst>
              </a:rPr>
              <a:t>Global Economic Interests</a:t>
            </a:r>
            <a:r>
              <a:rPr lang="en-US" dirty="0" smtClean="0"/>
              <a:t>:  Will the proposed policy result in economic gains (short term or long term) or economic disruption (short term or long term)? </a:t>
            </a:r>
            <a:endParaRPr lang="en-US" dirty="0"/>
          </a:p>
        </p:txBody>
      </p:sp>
    </p:spTree>
    <p:extLst>
      <p:ext uri="{BB962C8B-B14F-4D97-AF65-F5344CB8AC3E}">
        <p14:creationId xmlns:p14="http://schemas.microsoft.com/office/powerpoint/2010/main" val="67107835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b="1" dirty="0" smtClean="0"/>
              <a:t>American Foreign Policy Issues in 2015</a:t>
            </a:r>
            <a:endParaRPr lang="en-US" b="1" dirty="0"/>
          </a:p>
        </p:txBody>
      </p:sp>
      <p:sp>
        <p:nvSpPr>
          <p:cNvPr id="5" name="Text Placeholder 4"/>
          <p:cNvSpPr>
            <a:spLocks noGrp="1"/>
          </p:cNvSpPr>
          <p:nvPr>
            <p:ph type="body" idx="1"/>
          </p:nvPr>
        </p:nvSpPr>
        <p:spPr/>
        <p:txBody>
          <a:bodyPr/>
          <a:lstStyle/>
          <a:p>
            <a:r>
              <a:rPr lang="en-US" b="1" i="1" u="sng" dirty="0" smtClean="0">
                <a:solidFill>
                  <a:schemeClr val="bg2">
                    <a:lumMod val="25000"/>
                  </a:schemeClr>
                </a:solidFill>
                <a:effectLst>
                  <a:outerShdw blurRad="38100" dist="38100" dir="2700000" algn="tl">
                    <a:srgbClr val="000000">
                      <a:alpha val="43137"/>
                    </a:srgbClr>
                  </a:outerShdw>
                </a:effectLst>
              </a:rPr>
              <a:t>Current Events in American Foreign Policy</a:t>
            </a:r>
            <a:endParaRPr lang="en-US" b="1" i="1" u="sng" dirty="0">
              <a:solidFill>
                <a:schemeClr val="bg2">
                  <a:lumMod val="25000"/>
                </a:schemeClr>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353830179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r>
              <a:rPr lang="en-US" b="1" dirty="0" smtClean="0"/>
              <a:t>Terrorism: ISIS, al-Qaeda, and Radical Islam</a:t>
            </a:r>
            <a:endParaRPr lang="en-US" b="1" dirty="0"/>
          </a:p>
        </p:txBody>
      </p:sp>
      <p:sp>
        <p:nvSpPr>
          <p:cNvPr id="5" name="Content Placeholder 4"/>
          <p:cNvSpPr>
            <a:spLocks noGrp="1"/>
          </p:cNvSpPr>
          <p:nvPr>
            <p:ph sz="quarter" idx="13"/>
          </p:nvPr>
        </p:nvSpPr>
        <p:spPr/>
        <p:txBody>
          <a:bodyPr>
            <a:normAutofit fontScale="92500"/>
          </a:bodyPr>
          <a:lstStyle/>
          <a:p>
            <a:r>
              <a:rPr lang="en-US" dirty="0" smtClean="0"/>
              <a:t>Just this week, attacks by radicals associated with the self-named Islamic State launched attacks against an oil refinery in France, a resort in Tunisia, and in Kuwait. </a:t>
            </a:r>
            <a:endParaRPr lang="en-US" dirty="0"/>
          </a:p>
        </p:txBody>
      </p:sp>
      <p:sp>
        <p:nvSpPr>
          <p:cNvPr id="6" name="Content Placeholder 5"/>
          <p:cNvSpPr>
            <a:spLocks noGrp="1"/>
          </p:cNvSpPr>
          <p:nvPr>
            <p:ph sz="quarter" idx="14"/>
          </p:nvPr>
        </p:nvSpPr>
        <p:spPr/>
        <p:txBody>
          <a:bodyPr/>
          <a:lstStyle/>
          <a:p>
            <a:endParaRPr lang="en-US"/>
          </a:p>
        </p:txBody>
      </p:sp>
    </p:spTree>
    <p:extLst>
      <p:ext uri="{BB962C8B-B14F-4D97-AF65-F5344CB8AC3E}">
        <p14:creationId xmlns:p14="http://schemas.microsoft.com/office/powerpoint/2010/main" val="179653466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Human Rights</a:t>
            </a:r>
            <a:endParaRPr lang="en-US" b="1" dirty="0"/>
          </a:p>
        </p:txBody>
      </p:sp>
      <p:sp>
        <p:nvSpPr>
          <p:cNvPr id="4" name="Content Placeholder 3"/>
          <p:cNvSpPr>
            <a:spLocks noGrp="1"/>
          </p:cNvSpPr>
          <p:nvPr>
            <p:ph sz="quarter" idx="13"/>
          </p:nvPr>
        </p:nvSpPr>
        <p:spPr>
          <a:xfrm>
            <a:off x="990600" y="1828800"/>
            <a:ext cx="3505200" cy="4343400"/>
          </a:xfrm>
        </p:spPr>
        <p:txBody>
          <a:bodyPr>
            <a:normAutofit fontScale="85000" lnSpcReduction="10000"/>
          </a:bodyPr>
          <a:lstStyle/>
          <a:p>
            <a:pPr marL="0" indent="0">
              <a:buNone/>
            </a:pPr>
            <a:r>
              <a:rPr lang="en-US" dirty="0" smtClean="0"/>
              <a:t>Although the United States attempts to consistently support human rights around the globe, many of the nations we conduct business with and attempt to support have poor records when it comes to human rights issues.  Take China, Pakistan, and Saudi Arabia for example.  The US record on human rights, obviously, is not perfect either, much to our embarrassment. </a:t>
            </a:r>
            <a:endParaRPr lang="en-US" dirty="0"/>
          </a:p>
        </p:txBody>
      </p:sp>
      <p:sp>
        <p:nvSpPr>
          <p:cNvPr id="5" name="Content Placeholder 4"/>
          <p:cNvSpPr>
            <a:spLocks noGrp="1"/>
          </p:cNvSpPr>
          <p:nvPr>
            <p:ph sz="quarter" idx="14"/>
          </p:nvPr>
        </p:nvSpPr>
        <p:spPr>
          <a:xfrm>
            <a:off x="4663440" y="1905000"/>
            <a:ext cx="3489960" cy="3819525"/>
          </a:xfrm>
        </p:spPr>
        <p:txBody>
          <a:bodyPr/>
          <a:lstStyle/>
          <a:p>
            <a:endParaRPr lang="en-US" dirty="0"/>
          </a:p>
        </p:txBody>
      </p:sp>
    </p:spTree>
    <p:extLst>
      <p:ext uri="{BB962C8B-B14F-4D97-AF65-F5344CB8AC3E}">
        <p14:creationId xmlns:p14="http://schemas.microsoft.com/office/powerpoint/2010/main" val="276507193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b="1" dirty="0" smtClean="0"/>
              <a:t>Weapons Control: The Proliferation of Nuclear Weapons</a:t>
            </a:r>
            <a:endParaRPr lang="en-US" sz="3200" b="1" dirty="0"/>
          </a:p>
        </p:txBody>
      </p:sp>
      <p:sp>
        <p:nvSpPr>
          <p:cNvPr id="4" name="Content Placeholder 3"/>
          <p:cNvSpPr>
            <a:spLocks noGrp="1"/>
          </p:cNvSpPr>
          <p:nvPr>
            <p:ph sz="quarter" idx="13"/>
          </p:nvPr>
        </p:nvSpPr>
        <p:spPr>
          <a:xfrm>
            <a:off x="1066800" y="2133600"/>
            <a:ext cx="3429000" cy="3962400"/>
          </a:xfrm>
        </p:spPr>
        <p:txBody>
          <a:bodyPr>
            <a:normAutofit fontScale="85000" lnSpcReduction="20000"/>
          </a:bodyPr>
          <a:lstStyle/>
          <a:p>
            <a:pPr marL="0" indent="0">
              <a:buNone/>
            </a:pPr>
            <a:r>
              <a:rPr lang="en-US" dirty="0" smtClean="0"/>
              <a:t>Keeping nuclear weapons out of the hands of terrorist organizations is priority number one today.  Whenever unpredictable radicals like Kim Jung Un, the leadership of Iran, or terrorist organizations gain access to nuclear weapons and the delivery systems that might be used to detonate them, the world is much, much less safe. </a:t>
            </a:r>
            <a:endParaRPr lang="en-US" dirty="0"/>
          </a:p>
        </p:txBody>
      </p:sp>
      <p:sp>
        <p:nvSpPr>
          <p:cNvPr id="5" name="Content Placeholder 4"/>
          <p:cNvSpPr>
            <a:spLocks noGrp="1"/>
          </p:cNvSpPr>
          <p:nvPr>
            <p:ph sz="quarter" idx="14"/>
          </p:nvPr>
        </p:nvSpPr>
        <p:spPr/>
        <p:txBody>
          <a:bodyPr/>
          <a:lstStyle/>
          <a:p>
            <a:endParaRPr lang="en-US"/>
          </a:p>
        </p:txBody>
      </p:sp>
    </p:spTree>
    <p:extLst>
      <p:ext uri="{BB962C8B-B14F-4D97-AF65-F5344CB8AC3E}">
        <p14:creationId xmlns:p14="http://schemas.microsoft.com/office/powerpoint/2010/main" val="388846940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International Drug Trafficking</a:t>
            </a:r>
            <a:endParaRPr lang="en-US" b="1"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398791" y="2119313"/>
            <a:ext cx="4325780" cy="3603625"/>
          </a:xfrm>
        </p:spPr>
      </p:pic>
    </p:spTree>
    <p:extLst>
      <p:ext uri="{BB962C8B-B14F-4D97-AF65-F5344CB8AC3E}">
        <p14:creationId xmlns:p14="http://schemas.microsoft.com/office/powerpoint/2010/main" val="394948578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The Global Environment</a:t>
            </a:r>
            <a:endParaRPr lang="en-US" b="1" dirty="0"/>
          </a:p>
        </p:txBody>
      </p:sp>
      <p:sp>
        <p:nvSpPr>
          <p:cNvPr id="4" name="Content Placeholder 3"/>
          <p:cNvSpPr>
            <a:spLocks noGrp="1"/>
          </p:cNvSpPr>
          <p:nvPr>
            <p:ph sz="quarter" idx="13"/>
          </p:nvPr>
        </p:nvSpPr>
        <p:spPr/>
        <p:txBody>
          <a:bodyPr>
            <a:normAutofit fontScale="70000" lnSpcReduction="20000"/>
          </a:bodyPr>
          <a:lstStyle/>
          <a:p>
            <a:pPr marL="0" indent="0">
              <a:buNone/>
            </a:pPr>
            <a:r>
              <a:rPr lang="en-US" dirty="0" smtClean="0"/>
              <a:t>The United States continue to debate the impact of climate change and the role that human beings play in causing it.  Scientists don’t debate about this issue, they just warn of the dire consequences.  Other nations have taken the lead in protecting the global environment, but the United States, citing a need to remain competitive against China and other developing nations economically, has not tightened up our rules. </a:t>
            </a:r>
            <a:endParaRPr lang="en-US" dirty="0"/>
          </a:p>
        </p:txBody>
      </p:sp>
      <p:pic>
        <p:nvPicPr>
          <p:cNvPr id="6" name="Content Placeholder 5"/>
          <p:cNvPicPr>
            <a:picLocks noGrp="1" noChangeAspect="1"/>
          </p:cNvPicPr>
          <p:nvPr>
            <p:ph sz="quarter" idx="14"/>
          </p:nvPr>
        </p:nvPicPr>
        <p:blipFill>
          <a:blip r:embed="rId2">
            <a:duotone>
              <a:prstClr val="black"/>
              <a:schemeClr val="tx2">
                <a:tint val="45000"/>
                <a:satMod val="400000"/>
              </a:schemeClr>
            </a:duotone>
            <a:extLst>
              <a:ext uri="{28A0092B-C50C-407E-A947-70E740481C1C}">
                <a14:useLocalDpi xmlns:a14="http://schemas.microsoft.com/office/drawing/2010/main" val="0"/>
              </a:ext>
            </a:extLst>
          </a:blip>
          <a:stretch>
            <a:fillRect/>
          </a:stretch>
        </p:blipFill>
        <p:spPr>
          <a:xfrm>
            <a:off x="4664075" y="2337563"/>
            <a:ext cx="3200400" cy="3168712"/>
          </a:xfrm>
        </p:spPr>
      </p:pic>
    </p:spTree>
    <p:extLst>
      <p:ext uri="{BB962C8B-B14F-4D97-AF65-F5344CB8AC3E}">
        <p14:creationId xmlns:p14="http://schemas.microsoft.com/office/powerpoint/2010/main" val="312918964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The United States’ Role in the United Nations</a:t>
            </a:r>
            <a:endParaRPr lang="en-US" b="1" dirty="0"/>
          </a:p>
        </p:txBody>
      </p:sp>
      <p:pic>
        <p:nvPicPr>
          <p:cNvPr id="4" name="Content Placeholder 3"/>
          <p:cNvPicPr>
            <a:picLocks noGrp="1" noChangeAspect="1"/>
          </p:cNvPicPr>
          <p:nvPr>
            <p:ph sz="quarter" idx="13"/>
          </p:nvPr>
        </p:nvPicPr>
        <p:blipFill>
          <a:blip r:embed="rId2">
            <a:extLst>
              <a:ext uri="{28A0092B-C50C-407E-A947-70E740481C1C}">
                <a14:useLocalDpi xmlns:a14="http://schemas.microsoft.com/office/drawing/2010/main" val="0"/>
              </a:ext>
            </a:extLst>
          </a:blip>
          <a:stretch>
            <a:fillRect/>
          </a:stretch>
        </p:blipFill>
        <p:spPr>
          <a:xfrm>
            <a:off x="1327149" y="2133600"/>
            <a:ext cx="3360737" cy="3360737"/>
          </a:xfrm>
        </p:spPr>
      </p:pic>
      <p:sp>
        <p:nvSpPr>
          <p:cNvPr id="5" name="Content Placeholder 4"/>
          <p:cNvSpPr>
            <a:spLocks noGrp="1"/>
          </p:cNvSpPr>
          <p:nvPr>
            <p:ph sz="quarter" idx="14"/>
          </p:nvPr>
        </p:nvSpPr>
        <p:spPr/>
        <p:txBody>
          <a:bodyPr>
            <a:normAutofit fontScale="92500"/>
          </a:bodyPr>
          <a:lstStyle/>
          <a:p>
            <a:pPr marL="0" indent="0">
              <a:buNone/>
            </a:pPr>
            <a:r>
              <a:rPr lang="en-US" dirty="0" smtClean="0"/>
              <a:t>The United States has been an important contributing member of the United Nations at times; however, under George W. Bush, the international peacekeeping organization was virtually ignored.</a:t>
            </a:r>
            <a:endParaRPr lang="en-US" dirty="0"/>
          </a:p>
        </p:txBody>
      </p:sp>
    </p:spTree>
    <p:extLst>
      <p:ext uri="{BB962C8B-B14F-4D97-AF65-F5344CB8AC3E}">
        <p14:creationId xmlns:p14="http://schemas.microsoft.com/office/powerpoint/2010/main" val="360463519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What is Foreign Policy?</a:t>
            </a:r>
            <a:endParaRPr lang="en-US" b="1" dirty="0"/>
          </a:p>
        </p:txBody>
      </p:sp>
      <p:sp>
        <p:nvSpPr>
          <p:cNvPr id="3" name="Content Placeholder 2"/>
          <p:cNvSpPr>
            <a:spLocks noGrp="1"/>
          </p:cNvSpPr>
          <p:nvPr>
            <p:ph sz="quarter" idx="13"/>
          </p:nvPr>
        </p:nvSpPr>
        <p:spPr/>
        <p:txBody>
          <a:bodyPr>
            <a:normAutofit fontScale="70000" lnSpcReduction="20000"/>
          </a:bodyPr>
          <a:lstStyle/>
          <a:p>
            <a:r>
              <a:rPr lang="en-US" dirty="0" smtClean="0"/>
              <a:t>Foreign policy refers to the official positions and actions of the national government in relationships with other countries.</a:t>
            </a:r>
          </a:p>
          <a:p>
            <a:r>
              <a:rPr lang="en-US" dirty="0" smtClean="0"/>
              <a:t>In general, there are three styles of foreign policy: isolationist policies, imperialist policies, and interventions.  To some degree the United States has pursued each of these styles during it’s history. </a:t>
            </a:r>
            <a:endParaRPr lang="en-US" dirty="0"/>
          </a:p>
        </p:txBody>
      </p:sp>
      <p:pic>
        <p:nvPicPr>
          <p:cNvPr id="5" name="Content Placeholder 4"/>
          <p:cNvPicPr>
            <a:picLocks noGrp="1" noChangeAspect="1"/>
          </p:cNvPicPr>
          <p:nvPr>
            <p:ph sz="quarter" idx="14"/>
          </p:nvPr>
        </p:nvPicPr>
        <p:blipFill>
          <a:blip r:embed="rId2">
            <a:extLst>
              <a:ext uri="{28A0092B-C50C-407E-A947-70E740481C1C}">
                <a14:useLocalDpi xmlns:a14="http://schemas.microsoft.com/office/drawing/2010/main" val="0"/>
              </a:ext>
            </a:extLst>
          </a:blip>
          <a:stretch>
            <a:fillRect/>
          </a:stretch>
        </p:blipFill>
        <p:spPr>
          <a:xfrm>
            <a:off x="4648200" y="1981200"/>
            <a:ext cx="3200400" cy="3526611"/>
          </a:xfrm>
        </p:spPr>
      </p:pic>
    </p:spTree>
    <p:extLst>
      <p:ext uri="{BB962C8B-B14F-4D97-AF65-F5344CB8AC3E}">
        <p14:creationId xmlns:p14="http://schemas.microsoft.com/office/powerpoint/2010/main" val="417760087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rot="-60000">
            <a:off x="1072881" y="1017289"/>
            <a:ext cx="3064827" cy="723609"/>
          </a:xfrm>
        </p:spPr>
        <p:txBody>
          <a:bodyPr/>
          <a:lstStyle/>
          <a:p>
            <a:r>
              <a:rPr lang="en-US" b="1" dirty="0" smtClean="0"/>
              <a:t>NATO and Russia</a:t>
            </a:r>
            <a:endParaRPr lang="en-US" b="1" dirty="0"/>
          </a:p>
        </p:txBody>
      </p:sp>
      <p:pic>
        <p:nvPicPr>
          <p:cNvPr id="3" name="Content Placeholder 2"/>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876800" y="990599"/>
            <a:ext cx="3021013" cy="2624656"/>
          </a:xfrm>
        </p:spPr>
      </p:pic>
      <p:sp>
        <p:nvSpPr>
          <p:cNvPr id="6" name="Text Placeholder 5"/>
          <p:cNvSpPr>
            <a:spLocks noGrp="1"/>
          </p:cNvSpPr>
          <p:nvPr>
            <p:ph type="body" sz="half" idx="2"/>
          </p:nvPr>
        </p:nvSpPr>
        <p:spPr>
          <a:xfrm rot="-60000">
            <a:off x="1134437" y="2055162"/>
            <a:ext cx="3048891" cy="3669106"/>
          </a:xfrm>
        </p:spPr>
        <p:txBody>
          <a:bodyPr>
            <a:normAutofit lnSpcReduction="10000"/>
          </a:bodyPr>
          <a:lstStyle/>
          <a:p>
            <a:pPr algn="l"/>
            <a:r>
              <a:rPr lang="en-US" dirty="0" smtClean="0"/>
              <a:t>The relationship between the United States and Russia has deteriorated dramatically in the past several years.  As the United States and NATO claimed more and more members in Eastern Europe, the Russians have attempted to build up their defenses.  Last year, the Russians invaded Ukraine, attempting to re-establish control over their Black Sea ports in the region.  They feared that if Ukraine joined NATO, they may be shut out of the area. </a:t>
            </a:r>
            <a:endParaRPr lang="en-US" dirty="0"/>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72009" y="3429000"/>
            <a:ext cx="2964070" cy="2514600"/>
          </a:xfrm>
          <a:prstGeom prst="rect">
            <a:avLst/>
          </a:prstGeom>
        </p:spPr>
      </p:pic>
    </p:spTree>
    <p:extLst>
      <p:ext uri="{BB962C8B-B14F-4D97-AF65-F5344CB8AC3E}">
        <p14:creationId xmlns:p14="http://schemas.microsoft.com/office/powerpoint/2010/main" val="281090222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What are the goals of US Foreign Policy? </a:t>
            </a:r>
            <a:endParaRPr lang="en-US" b="1" dirty="0"/>
          </a:p>
        </p:txBody>
      </p:sp>
      <p:sp>
        <p:nvSpPr>
          <p:cNvPr id="4" name="Content Placeholder 3"/>
          <p:cNvSpPr>
            <a:spLocks noGrp="1"/>
          </p:cNvSpPr>
          <p:nvPr>
            <p:ph sz="quarter" idx="13"/>
          </p:nvPr>
        </p:nvSpPr>
        <p:spPr>
          <a:xfrm>
            <a:off x="990600" y="2121407"/>
            <a:ext cx="4114800" cy="3602736"/>
          </a:xfrm>
        </p:spPr>
        <p:txBody>
          <a:bodyPr>
            <a:normAutofit fontScale="70000" lnSpcReduction="20000"/>
          </a:bodyPr>
          <a:lstStyle/>
          <a:p>
            <a:pPr marL="0" indent="0">
              <a:buNone/>
            </a:pPr>
            <a:r>
              <a:rPr lang="en-US" dirty="0"/>
              <a:t>Surprisingly, many of these general goals were shaped in the early 20</a:t>
            </a:r>
            <a:r>
              <a:rPr lang="en-US" baseline="30000" dirty="0"/>
              <a:t>th</a:t>
            </a:r>
            <a:r>
              <a:rPr lang="en-US" dirty="0"/>
              <a:t> Century by one very controversial President: Woodrow Wilson. </a:t>
            </a:r>
          </a:p>
          <a:p>
            <a:pPr marL="0" indent="0">
              <a:buNone/>
            </a:pPr>
            <a:endParaRPr lang="en-US" dirty="0" smtClean="0"/>
          </a:p>
          <a:p>
            <a:r>
              <a:rPr lang="en-US" dirty="0" smtClean="0"/>
              <a:t>Preserve World Peace</a:t>
            </a:r>
          </a:p>
          <a:p>
            <a:r>
              <a:rPr lang="en-US" dirty="0" smtClean="0"/>
              <a:t>Promote Democracy</a:t>
            </a:r>
          </a:p>
          <a:p>
            <a:r>
              <a:rPr lang="en-US" dirty="0" smtClean="0"/>
              <a:t>Protect Nations against Aggression</a:t>
            </a:r>
          </a:p>
          <a:p>
            <a:r>
              <a:rPr lang="en-US" dirty="0" smtClean="0"/>
              <a:t>Encourage Free Trade</a:t>
            </a:r>
          </a:p>
          <a:p>
            <a:r>
              <a:rPr lang="en-US" dirty="0" smtClean="0"/>
              <a:t>Safeguard the Global Environment</a:t>
            </a:r>
          </a:p>
          <a:p>
            <a:r>
              <a:rPr lang="en-US" dirty="0" smtClean="0"/>
              <a:t>Encourage International Cooperation</a:t>
            </a:r>
          </a:p>
        </p:txBody>
      </p:sp>
      <p:pic>
        <p:nvPicPr>
          <p:cNvPr id="6" name="Content Placeholder 5"/>
          <p:cNvPicPr>
            <a:picLocks noGrp="1" noChangeAspect="1"/>
          </p:cNvPicPr>
          <p:nvPr>
            <p:ph sz="quarter" idx="14"/>
          </p:nvPr>
        </p:nvPicPr>
        <p:blipFill>
          <a:blip r:embed="rId2">
            <a:extLst>
              <a:ext uri="{28A0092B-C50C-407E-A947-70E740481C1C}">
                <a14:useLocalDpi xmlns:a14="http://schemas.microsoft.com/office/drawing/2010/main" val="0"/>
              </a:ext>
            </a:extLst>
          </a:blip>
          <a:stretch>
            <a:fillRect/>
          </a:stretch>
        </p:blipFill>
        <p:spPr>
          <a:xfrm>
            <a:off x="5334000" y="2057400"/>
            <a:ext cx="2590800" cy="3842039"/>
          </a:xfrm>
        </p:spPr>
      </p:pic>
    </p:spTree>
    <p:extLst>
      <p:ext uri="{BB962C8B-B14F-4D97-AF65-F5344CB8AC3E}">
        <p14:creationId xmlns:p14="http://schemas.microsoft.com/office/powerpoint/2010/main" val="185707754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The Role of the Executive Branch in Foreign Policy</a:t>
            </a:r>
            <a:endParaRPr lang="en-US" b="1" dirty="0"/>
          </a:p>
        </p:txBody>
      </p:sp>
      <p:sp>
        <p:nvSpPr>
          <p:cNvPr id="3" name="Content Placeholder 2"/>
          <p:cNvSpPr>
            <a:spLocks noGrp="1"/>
          </p:cNvSpPr>
          <p:nvPr>
            <p:ph sz="quarter" idx="13"/>
          </p:nvPr>
        </p:nvSpPr>
        <p:spPr/>
        <p:txBody>
          <a:bodyPr>
            <a:normAutofit fontScale="85000" lnSpcReduction="20000"/>
          </a:bodyPr>
          <a:lstStyle/>
          <a:p>
            <a:pPr marL="0" indent="0">
              <a:buNone/>
            </a:pPr>
            <a:r>
              <a:rPr lang="en-US" dirty="0" smtClean="0"/>
              <a:t>The responsibility of determining the broad foreign policy of the United States falls largely upon the President.  As both the Commander-in-Chief and the primary negotiator in the US government, the President has great discretion in articulating our foreign policy – but not complete control!</a:t>
            </a:r>
            <a:endParaRPr lang="en-US" dirty="0"/>
          </a:p>
        </p:txBody>
      </p:sp>
      <p:pic>
        <p:nvPicPr>
          <p:cNvPr id="5" name="Content Placeholder 4"/>
          <p:cNvPicPr>
            <a:picLocks noGrp="1" noChangeAspect="1"/>
          </p:cNvPicPr>
          <p:nvPr>
            <p:ph sz="quarter" idx="14"/>
          </p:nvPr>
        </p:nvPicPr>
        <p:blipFill>
          <a:blip r:embed="rId2" cstate="print">
            <a:extLst>
              <a:ext uri="{28A0092B-C50C-407E-A947-70E740481C1C}">
                <a14:useLocalDpi xmlns:a14="http://schemas.microsoft.com/office/drawing/2010/main" val="0"/>
              </a:ext>
            </a:extLst>
          </a:blip>
          <a:stretch>
            <a:fillRect/>
          </a:stretch>
        </p:blipFill>
        <p:spPr>
          <a:xfrm>
            <a:off x="4813485" y="2119313"/>
            <a:ext cx="2901579" cy="3605212"/>
          </a:xfrm>
        </p:spPr>
      </p:pic>
    </p:spTree>
    <p:extLst>
      <p:ext uri="{BB962C8B-B14F-4D97-AF65-F5344CB8AC3E}">
        <p14:creationId xmlns:p14="http://schemas.microsoft.com/office/powerpoint/2010/main" val="172134151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US" b="1" dirty="0" smtClean="0"/>
              <a:t>Key Executive Agencies in US Foreign Policy</a:t>
            </a:r>
            <a:endParaRPr lang="en-US" b="1" dirty="0"/>
          </a:p>
        </p:txBody>
      </p:sp>
      <p:sp>
        <p:nvSpPr>
          <p:cNvPr id="6" name="Content Placeholder 5"/>
          <p:cNvSpPr>
            <a:spLocks noGrp="1"/>
          </p:cNvSpPr>
          <p:nvPr>
            <p:ph idx="1"/>
          </p:nvPr>
        </p:nvSpPr>
        <p:spPr/>
        <p:txBody>
          <a:bodyPr>
            <a:normAutofit lnSpcReduction="10000"/>
          </a:bodyPr>
          <a:lstStyle/>
          <a:p>
            <a:r>
              <a:rPr lang="en-US" b="1" u="sng" dirty="0" smtClean="0"/>
              <a:t>The State Department </a:t>
            </a:r>
            <a:r>
              <a:rPr lang="en-US" dirty="0" smtClean="0"/>
              <a:t>– The Secretary of State plays a large role in negotiating treaties and determining US foreign policy along with the President. </a:t>
            </a:r>
          </a:p>
          <a:p>
            <a:r>
              <a:rPr lang="en-US" b="1" u="sng" dirty="0" smtClean="0"/>
              <a:t>The National Security Council </a:t>
            </a:r>
            <a:r>
              <a:rPr lang="en-US" dirty="0" smtClean="0"/>
              <a:t>– High ranking military advisors to the President always have his ear, and the urgent need to preserve national security is never far from his mind. </a:t>
            </a:r>
            <a:endParaRPr lang="en-US" dirty="0"/>
          </a:p>
        </p:txBody>
      </p:sp>
    </p:spTree>
    <p:extLst>
      <p:ext uri="{BB962C8B-B14F-4D97-AF65-F5344CB8AC3E}">
        <p14:creationId xmlns:p14="http://schemas.microsoft.com/office/powerpoint/2010/main" val="381811787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Key Executive Agencies in US Foreign Policy</a:t>
            </a:r>
            <a:endParaRPr lang="en-US" b="1" dirty="0"/>
          </a:p>
        </p:txBody>
      </p:sp>
      <p:sp>
        <p:nvSpPr>
          <p:cNvPr id="3" name="Content Placeholder 2"/>
          <p:cNvSpPr>
            <a:spLocks noGrp="1"/>
          </p:cNvSpPr>
          <p:nvPr>
            <p:ph idx="1"/>
          </p:nvPr>
        </p:nvSpPr>
        <p:spPr/>
        <p:txBody>
          <a:bodyPr>
            <a:normAutofit fontScale="92500" lnSpcReduction="10000"/>
          </a:bodyPr>
          <a:lstStyle/>
          <a:p>
            <a:r>
              <a:rPr lang="en-US" b="1" u="sng" dirty="0" smtClean="0"/>
              <a:t>The Foreign Service </a:t>
            </a:r>
            <a:r>
              <a:rPr lang="en-US" dirty="0" smtClean="0"/>
              <a:t>– Ambassadors to nations around the globe have a very important role to play.  George F. Kennan, a low ranking diplomat in the Soviet Union, had a large role in determining the US foreign policy during the Cold War.  Attacks against American embassies – like the ones in Beirut, Lebanon, in Iran, and most recently in Benghazi, Libya, can have lasting influences on US foreign relations. </a:t>
            </a:r>
            <a:endParaRPr lang="en-US" dirty="0"/>
          </a:p>
        </p:txBody>
      </p:sp>
    </p:spTree>
    <p:extLst>
      <p:ext uri="{BB962C8B-B14F-4D97-AF65-F5344CB8AC3E}">
        <p14:creationId xmlns:p14="http://schemas.microsoft.com/office/powerpoint/2010/main" val="400075036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Key Executive Agencies in US Foreign Policy</a:t>
            </a:r>
            <a:endParaRPr lang="en-US" b="1" dirty="0"/>
          </a:p>
        </p:txBody>
      </p:sp>
      <p:sp>
        <p:nvSpPr>
          <p:cNvPr id="3" name="Content Placeholder 2"/>
          <p:cNvSpPr>
            <a:spLocks noGrp="1"/>
          </p:cNvSpPr>
          <p:nvPr>
            <p:ph sz="quarter" idx="13"/>
          </p:nvPr>
        </p:nvSpPr>
        <p:spPr/>
        <p:txBody>
          <a:bodyPr>
            <a:normAutofit fontScale="92500" lnSpcReduction="20000"/>
          </a:bodyPr>
          <a:lstStyle/>
          <a:p>
            <a:r>
              <a:rPr lang="en-US" b="1" dirty="0" smtClean="0"/>
              <a:t>The Department of Defense </a:t>
            </a:r>
            <a:r>
              <a:rPr lang="en-US" dirty="0" smtClean="0"/>
              <a:t>– The national security of the United States is always priority number one for any American President, so the Secretary of Defense must keep the President appraised of all threats to the nation.</a:t>
            </a:r>
            <a:endParaRPr lang="en-US" dirty="0"/>
          </a:p>
        </p:txBody>
      </p:sp>
      <p:pic>
        <p:nvPicPr>
          <p:cNvPr id="5" name="Content Placeholder 4"/>
          <p:cNvPicPr>
            <a:picLocks noGrp="1" noChangeAspect="1"/>
          </p:cNvPicPr>
          <p:nvPr>
            <p:ph sz="quarter" idx="14"/>
          </p:nvPr>
        </p:nvPicPr>
        <p:blipFill>
          <a:blip r:embed="rId2">
            <a:extLst>
              <a:ext uri="{28A0092B-C50C-407E-A947-70E740481C1C}">
                <a14:useLocalDpi xmlns:a14="http://schemas.microsoft.com/office/drawing/2010/main" val="0"/>
              </a:ext>
            </a:extLst>
          </a:blip>
          <a:stretch>
            <a:fillRect/>
          </a:stretch>
        </p:blipFill>
        <p:spPr>
          <a:xfrm>
            <a:off x="4648200" y="2286000"/>
            <a:ext cx="3200400" cy="2490978"/>
          </a:xfrm>
        </p:spPr>
      </p:pic>
    </p:spTree>
    <p:extLst>
      <p:ext uri="{BB962C8B-B14F-4D97-AF65-F5344CB8AC3E}">
        <p14:creationId xmlns:p14="http://schemas.microsoft.com/office/powerpoint/2010/main" val="263228037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The Central Intelligence Agency (CIA)</a:t>
            </a:r>
            <a:endParaRPr lang="en-US" b="1" dirty="0"/>
          </a:p>
        </p:txBody>
      </p:sp>
      <p:sp>
        <p:nvSpPr>
          <p:cNvPr id="3" name="Content Placeholder 2"/>
          <p:cNvSpPr>
            <a:spLocks noGrp="1"/>
          </p:cNvSpPr>
          <p:nvPr>
            <p:ph sz="quarter" idx="13"/>
          </p:nvPr>
        </p:nvSpPr>
        <p:spPr/>
        <p:txBody>
          <a:bodyPr>
            <a:normAutofit fontScale="85000" lnSpcReduction="20000"/>
          </a:bodyPr>
          <a:lstStyle/>
          <a:p>
            <a:pPr marL="0" indent="0">
              <a:buNone/>
            </a:pPr>
            <a:r>
              <a:rPr lang="en-US" dirty="0" smtClean="0"/>
              <a:t>The CIA collects information globally about threats to the United States through surveillance and espionage.  It is the role of this agency to detect and monitor threats to the United States of America, and to keep the President constantly aware of the threats to national security which are evolving. </a:t>
            </a:r>
            <a:endParaRPr lang="en-US" dirty="0"/>
          </a:p>
        </p:txBody>
      </p:sp>
      <p:pic>
        <p:nvPicPr>
          <p:cNvPr id="9" name="Content Placeholder 8"/>
          <p:cNvPicPr>
            <a:picLocks noGrp="1" noChangeAspect="1"/>
          </p:cNvPicPr>
          <p:nvPr>
            <p:ph sz="quarter" idx="14"/>
          </p:nvPr>
        </p:nvPicPr>
        <p:blipFill>
          <a:blip r:embed="rId2">
            <a:extLst>
              <a:ext uri="{28A0092B-C50C-407E-A947-70E740481C1C}">
                <a14:useLocalDpi xmlns:a14="http://schemas.microsoft.com/office/drawing/2010/main" val="0"/>
              </a:ext>
            </a:extLst>
          </a:blip>
          <a:stretch>
            <a:fillRect/>
          </a:stretch>
        </p:blipFill>
        <p:spPr>
          <a:xfrm>
            <a:off x="5257800" y="2133600"/>
            <a:ext cx="2286000" cy="3024554"/>
          </a:xfrm>
        </p:spPr>
      </p:pic>
      <p:sp>
        <p:nvSpPr>
          <p:cNvPr id="10" name="Rounded Rectangle 9"/>
          <p:cNvSpPr/>
          <p:nvPr/>
        </p:nvSpPr>
        <p:spPr>
          <a:xfrm>
            <a:off x="5105400" y="4953000"/>
            <a:ext cx="2514600" cy="762000"/>
          </a:xfrm>
          <a:prstGeom prst="roundRect">
            <a:avLst/>
          </a:prstGeom>
        </p:spPr>
        <p:style>
          <a:lnRef idx="1">
            <a:schemeClr val="dk1"/>
          </a:lnRef>
          <a:fillRef idx="2">
            <a:schemeClr val="dk1"/>
          </a:fillRef>
          <a:effectRef idx="1">
            <a:schemeClr val="dk1"/>
          </a:effectRef>
          <a:fontRef idx="minor">
            <a:schemeClr val="dk1"/>
          </a:fontRef>
        </p:style>
        <p:txBody>
          <a:bodyPr rtlCol="0" anchor="ctr"/>
          <a:lstStyle/>
          <a:p>
            <a:r>
              <a:rPr lang="en-US" sz="1100" dirty="0" smtClean="0"/>
              <a:t>Fidel Castro was once considered a major threat to the US and targeted by the CIA for assassination. </a:t>
            </a:r>
            <a:endParaRPr lang="en-US" sz="1100" dirty="0"/>
          </a:p>
        </p:txBody>
      </p:sp>
    </p:spTree>
    <p:extLst>
      <p:ext uri="{BB962C8B-B14F-4D97-AF65-F5344CB8AC3E}">
        <p14:creationId xmlns:p14="http://schemas.microsoft.com/office/powerpoint/2010/main" val="728703692"/>
      </p:ext>
    </p:extLst>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Pushpin">
  <a:themeElements>
    <a:clrScheme name="Pushpin">
      <a:dk1>
        <a:sysClr val="windowText" lastClr="000000"/>
      </a:dk1>
      <a:lt1>
        <a:sysClr val="window" lastClr="FFFFFF"/>
      </a:lt1>
      <a:dk2>
        <a:srgbClr val="465E9C"/>
      </a:dk2>
      <a:lt2>
        <a:srgbClr val="CCDDEA"/>
      </a:lt2>
      <a:accent1>
        <a:srgbClr val="FDA023"/>
      </a:accent1>
      <a:accent2>
        <a:srgbClr val="AA2B1E"/>
      </a:accent2>
      <a:accent3>
        <a:srgbClr val="71685C"/>
      </a:accent3>
      <a:accent4>
        <a:srgbClr val="64A73B"/>
      </a:accent4>
      <a:accent5>
        <a:srgbClr val="EB5605"/>
      </a:accent5>
      <a:accent6>
        <a:srgbClr val="B9CA1A"/>
      </a:accent6>
      <a:hlink>
        <a:srgbClr val="D83E2C"/>
      </a:hlink>
      <a:folHlink>
        <a:srgbClr val="ED7D27"/>
      </a:folHlink>
    </a:clrScheme>
    <a:fontScheme name="Austin">
      <a:maj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Pushpin">
      <a:fillStyleLst>
        <a:solidFill>
          <a:schemeClr val="phClr"/>
        </a:solidFill>
        <a:gradFill rotWithShape="1">
          <a:gsLst>
            <a:gs pos="0">
              <a:schemeClr val="phClr">
                <a:tint val="50000"/>
                <a:satMod val="180000"/>
                <a:lumMod val="100000"/>
              </a:schemeClr>
            </a:gs>
            <a:gs pos="40000">
              <a:schemeClr val="phClr">
                <a:tint val="60000"/>
                <a:satMod val="130000"/>
                <a:lumMod val="100000"/>
              </a:schemeClr>
            </a:gs>
            <a:gs pos="100000">
              <a:schemeClr val="phClr">
                <a:tint val="96000"/>
                <a:lumMod val="108000"/>
              </a:schemeClr>
            </a:gs>
          </a:gsLst>
          <a:lin ang="5400000" scaled="0"/>
        </a:gradFill>
        <a:gradFill rotWithShape="1">
          <a:gsLst>
            <a:gs pos="0">
              <a:schemeClr val="phClr"/>
            </a:gs>
            <a:gs pos="100000">
              <a:schemeClr val="phClr">
                <a:shade val="76000"/>
                <a:lumMod val="90000"/>
              </a:schemeClr>
            </a:gs>
          </a:gsLst>
          <a:lin ang="5400000" scaled="0"/>
        </a:gradFill>
      </a:fillStyleLst>
      <a:lnStyleLst>
        <a:ln w="9525" cap="flat" cmpd="sng" algn="ctr">
          <a:solidFill>
            <a:schemeClr val="phClr"/>
          </a:solidFill>
          <a:prstDash val="solid"/>
        </a:ln>
        <a:ln w="15875" cap="flat" cmpd="sng" algn="ctr">
          <a:solidFill>
            <a:schemeClr val="phClr">
              <a:shade val="80000"/>
              <a:lumMod val="90000"/>
            </a:schemeClr>
          </a:solidFill>
          <a:prstDash val="solid"/>
        </a:ln>
        <a:ln w="25400" cap="flat" cmpd="sng" algn="ctr">
          <a:solidFill>
            <a:schemeClr val="phClr"/>
          </a:solidFill>
          <a:prstDash val="solid"/>
        </a:ln>
      </a:lnStyleLst>
      <a:effectStyleLst>
        <a:effectStyle>
          <a:effectLst/>
        </a:effectStyle>
        <a:effectStyle>
          <a:effectLst>
            <a:outerShdw blurRad="38100" dist="38100" dir="4800000" sx="98000" sy="98000" rotWithShape="0">
              <a:srgbClr val="000000">
                <a:alpha val="32000"/>
              </a:srgbClr>
            </a:outerShdw>
          </a:effectLst>
        </a:effectStyle>
        <a:effectStyle>
          <a:effectLst>
            <a:outerShdw blurRad="38100" dist="38100" dir="4800000" sx="96000" sy="96000" rotWithShape="0">
              <a:srgbClr val="000000">
                <a:alpha val="40000"/>
              </a:srgbClr>
            </a:outerShdw>
          </a:effectLst>
          <a:scene3d>
            <a:camera prst="orthographicFront">
              <a:rot lat="0" lon="0" rev="0"/>
            </a:camera>
            <a:lightRig rig="threePt" dir="t">
              <a:rot lat="0" lon="0" rev="3240000"/>
            </a:lightRig>
          </a:scene3d>
          <a:sp3d>
            <a:bevelT w="28575" h="28575"/>
          </a:sp3d>
        </a:effectStyle>
      </a:effectStyleLst>
      <a:bgFillStyleLst>
        <a:solidFill>
          <a:schemeClr val="phClr">
            <a:tint val="93000"/>
          </a:schemeClr>
        </a:solidFill>
        <a:blipFill rotWithShape="1">
          <a:blip xmlns:r="http://schemas.openxmlformats.org/officeDocument/2006/relationships" r:embed="rId1">
            <a:duotone>
              <a:schemeClr val="phClr">
                <a:shade val="80000"/>
                <a:satMod val="140000"/>
                <a:lumMod val="50000"/>
              </a:schemeClr>
              <a:schemeClr val="phClr">
                <a:tint val="95000"/>
                <a:satMod val="180000"/>
                <a:lumMod val="160000"/>
              </a:schemeClr>
            </a:duotone>
          </a:blip>
          <a:stretch/>
        </a:blipFill>
        <a:blipFill rotWithShape="1">
          <a:blip xmlns:r="http://schemas.openxmlformats.org/officeDocument/2006/relationships" r:embed="rId2">
            <a:duotone>
              <a:schemeClr val="phClr">
                <a:tint val="98000"/>
                <a:shade val="90000"/>
                <a:satMod val="120000"/>
                <a:lumMod val="54000"/>
              </a:schemeClr>
              <a:schemeClr val="phClr">
                <a:tint val="80000"/>
                <a:satMod val="160000"/>
                <a:lumMod val="140000"/>
              </a:schemeClr>
            </a:duotone>
          </a:blip>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Pushpin</Template>
  <TotalTime>554</TotalTime>
  <Words>1548</Words>
  <Application>Microsoft Office PowerPoint</Application>
  <PresentationFormat>On-screen Show (4:3)</PresentationFormat>
  <Paragraphs>91</Paragraphs>
  <Slides>30</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30</vt:i4>
      </vt:variant>
    </vt:vector>
  </HeadingPairs>
  <TitlesOfParts>
    <vt:vector size="34" baseType="lpstr">
      <vt:lpstr>Brush Script MT</vt:lpstr>
      <vt:lpstr>Century Gothic</vt:lpstr>
      <vt:lpstr>Rage Italic</vt:lpstr>
      <vt:lpstr>Pushpin</vt:lpstr>
      <vt:lpstr>The Swift Movement of Events</vt:lpstr>
      <vt:lpstr>Questions About US Foreign Policy and Government…</vt:lpstr>
      <vt:lpstr>What is Foreign Policy?</vt:lpstr>
      <vt:lpstr>What are the goals of US Foreign Policy? </vt:lpstr>
      <vt:lpstr>The Role of the Executive Branch in Foreign Policy</vt:lpstr>
      <vt:lpstr>Key Executive Agencies in US Foreign Policy</vt:lpstr>
      <vt:lpstr>Key Executive Agencies in US Foreign Policy</vt:lpstr>
      <vt:lpstr>Key Executive Agencies in US Foreign Policy</vt:lpstr>
      <vt:lpstr>The Central Intelligence Agency (CIA)</vt:lpstr>
      <vt:lpstr>The Role of the Congress</vt:lpstr>
      <vt:lpstr>Key Powers of the Congress Over US Foreign Policy</vt:lpstr>
      <vt:lpstr>Key Powers of the Congress Over US Foreign Policy</vt:lpstr>
      <vt:lpstr>The Role of the Judiciary</vt:lpstr>
      <vt:lpstr>The Role of the Judicial Branch in Foreign Policy</vt:lpstr>
      <vt:lpstr>The Role of the Judicial Branch in Foreign Policy</vt:lpstr>
      <vt:lpstr>Worcester V. Georgia (1832) </vt:lpstr>
      <vt:lpstr>Foreign Policy Methods</vt:lpstr>
      <vt:lpstr>Economic Sanctions</vt:lpstr>
      <vt:lpstr>Military Interventions</vt:lpstr>
      <vt:lpstr>Alliances and Treaties</vt:lpstr>
      <vt:lpstr>Factors that Influence American Foreign Policy </vt:lpstr>
      <vt:lpstr>Factors that Influence American Foreign Policy</vt:lpstr>
      <vt:lpstr>American Foreign Policy Issues in 2015</vt:lpstr>
      <vt:lpstr>Terrorism: ISIS, al-Qaeda, and Radical Islam</vt:lpstr>
      <vt:lpstr>Human Rights</vt:lpstr>
      <vt:lpstr>Weapons Control: The Proliferation of Nuclear Weapons</vt:lpstr>
      <vt:lpstr>International Drug Trafficking</vt:lpstr>
      <vt:lpstr>The Global Environment</vt:lpstr>
      <vt:lpstr>The United States’ Role in the United Nations</vt:lpstr>
      <vt:lpstr>NATO and Russia</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Swift Movement of Events</dc:title>
  <dc:creator>Adam</dc:creator>
  <cp:lastModifiedBy>Adam Henry</cp:lastModifiedBy>
  <cp:revision>14</cp:revision>
  <dcterms:created xsi:type="dcterms:W3CDTF">2015-06-27T14:36:13Z</dcterms:created>
  <dcterms:modified xsi:type="dcterms:W3CDTF">2015-07-02T11:50:08Z</dcterms:modified>
</cp:coreProperties>
</file>